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78" r:id="rId4"/>
    <p:sldId id="259" r:id="rId5"/>
    <p:sldId id="275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70" r:id="rId16"/>
    <p:sldId id="280" r:id="rId17"/>
    <p:sldId id="281" r:id="rId18"/>
    <p:sldId id="267" r:id="rId19"/>
    <p:sldId id="272" r:id="rId20"/>
    <p:sldId id="268" r:id="rId21"/>
    <p:sldId id="269" r:id="rId22"/>
    <p:sldId id="257" r:id="rId23"/>
    <p:sldId id="258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 Tannenberg" userId="989a39b0e01aaf02" providerId="LiveId" clId="{9E1B943E-2EA1-4899-807D-9159FDC32778}"/>
    <pc:docChg chg="delSld">
      <pc:chgData name="Robin Tannenberg" userId="989a39b0e01aaf02" providerId="LiveId" clId="{9E1B943E-2EA1-4899-807D-9159FDC32778}" dt="2024-01-28T19:15:03.575" v="0" actId="2696"/>
      <pc:docMkLst>
        <pc:docMk/>
      </pc:docMkLst>
      <pc:sldChg chg="del">
        <pc:chgData name="Robin Tannenberg" userId="989a39b0e01aaf02" providerId="LiveId" clId="{9E1B943E-2EA1-4899-807D-9159FDC32778}" dt="2024-01-28T19:15:03.575" v="0" actId="2696"/>
        <pc:sldMkLst>
          <pc:docMk/>
          <pc:sldMk cId="3113196874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3C0C7-BC27-4C73-9D06-A8FBD2EE5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791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B4F34E1-7A66-4BD2-8530-4D461B598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71422"/>
            <a:ext cx="9144000" cy="1655762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rgbClr val="044C9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84FEBA-76BC-4FEC-AC82-40121E35D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16BF7EA-9E69-43AA-AA25-8E4952411D72}"/>
              </a:ext>
            </a:extLst>
          </p:cNvPr>
          <p:cNvSpPr/>
          <p:nvPr userDrawn="1"/>
        </p:nvSpPr>
        <p:spPr>
          <a:xfrm>
            <a:off x="0" y="-8027"/>
            <a:ext cx="12192000" cy="1219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542946C2-1299-46A5-9EF2-19DADE93A95F}"/>
              </a:ext>
            </a:extLst>
          </p:cNvPr>
          <p:cNvSpPr/>
          <p:nvPr userDrawn="1"/>
        </p:nvSpPr>
        <p:spPr>
          <a:xfrm>
            <a:off x="192088" y="188913"/>
            <a:ext cx="11828145" cy="1219412"/>
          </a:xfrm>
          <a:prstGeom prst="roundRect">
            <a:avLst/>
          </a:prstGeom>
          <a:ln>
            <a:noFill/>
          </a:ln>
          <a:effectLst>
            <a:reflection blurRad="6350" stA="50000" endA="300" endPos="13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Segelflugtheorie SFCL</a:t>
            </a:r>
          </a:p>
          <a:p>
            <a:pPr algn="ctr"/>
            <a:r>
              <a:rPr lang="de-DE" sz="4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Allgemeine Luftfahrzeugkunde </a:t>
            </a:r>
            <a:r>
              <a:rPr lang="de-DE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Bezug auf Segelflugzeuge</a:t>
            </a:r>
          </a:p>
        </p:txBody>
      </p:sp>
    </p:spTree>
    <p:extLst>
      <p:ext uri="{BB962C8B-B14F-4D97-AF65-F5344CB8AC3E}">
        <p14:creationId xmlns:p14="http://schemas.microsoft.com/office/powerpoint/2010/main" val="423836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0614A9-D9D8-4B52-9BD8-B78FCFA3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5151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7DD4E1-2953-4AC8-B770-ADE67159F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2840E5EF-6E5E-4B22-9D47-1B013A4A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169B5081-F331-4EBA-AA89-677FF7D5E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8184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7CAC94-4567-49FD-88EC-FF50A030E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69985" cy="5040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D349CE-4E41-4A5C-B20C-6C8079955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5830614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DD609C-C2D7-41F1-87A8-229808926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924910"/>
            <a:ext cx="5795172" cy="547589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DB36124C-7041-40A4-96B0-3B932BE0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83C9599-7AFB-41CC-A829-793E0ACC6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262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5B1D07-A317-40DC-904D-FFA9D2BF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979222" cy="504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9C07EC-0A56-42F7-93B4-F3E5FF83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E9F8195F-514F-4121-87E1-5951ACAD0C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9800" y="6616660"/>
            <a:ext cx="90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252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A382E3-6165-48AC-AD8C-AF081BE2D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CC7106-9297-455C-B614-982C0F583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54F93A-D0F1-4451-B898-DF25530E2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A0297-C0D7-4773-8C33-4B8B14BC822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23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C486E684-9E51-4D4C-9F4D-4215507024FF}"/>
              </a:ext>
            </a:extLst>
          </p:cNvPr>
          <p:cNvSpPr/>
          <p:nvPr userDrawn="1"/>
        </p:nvSpPr>
        <p:spPr>
          <a:xfrm>
            <a:off x="11967372" y="103351"/>
            <a:ext cx="224628" cy="504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BCD65A-2C65-4ECB-B843-BEFA8C03EA4D}"/>
              </a:ext>
            </a:extLst>
          </p:cNvPr>
          <p:cNvSpPr/>
          <p:nvPr userDrawn="1"/>
        </p:nvSpPr>
        <p:spPr>
          <a:xfrm>
            <a:off x="0" y="6593274"/>
            <a:ext cx="12192000" cy="288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45C07F7-2E6A-4BCF-8A84-662E62A5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815" y="132512"/>
            <a:ext cx="6566374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6C3B32-9CDA-4DE4-A6FA-6084A993A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676" y="892788"/>
            <a:ext cx="11788696" cy="555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2A6F148-36B9-4688-A75C-51562723EDD4}"/>
              </a:ext>
            </a:extLst>
          </p:cNvPr>
          <p:cNvSpPr txBox="1"/>
          <p:nvPr userDrawn="1"/>
        </p:nvSpPr>
        <p:spPr>
          <a:xfrm>
            <a:off x="306815" y="6596219"/>
            <a:ext cx="1296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© BUKO Segelflug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9989FB3-161B-4989-8896-3B0586CB16CC}"/>
              </a:ext>
            </a:extLst>
          </p:cNvPr>
          <p:cNvCxnSpPr>
            <a:cxnSpLocks/>
          </p:cNvCxnSpPr>
          <p:nvPr userDrawn="1"/>
        </p:nvCxnSpPr>
        <p:spPr>
          <a:xfrm>
            <a:off x="0" y="6593274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0BCAD85F-347B-4CB1-A19C-9322E36E3F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78"/>
          <a:stretch/>
        </p:blipFill>
        <p:spPr>
          <a:xfrm>
            <a:off x="91049" y="15929"/>
            <a:ext cx="863766" cy="696169"/>
          </a:xfrm>
          <a:prstGeom prst="rect">
            <a:avLst/>
          </a:prstGeom>
        </p:spPr>
      </p:pic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2F4365EF-E401-4AD6-9A42-F6FBA3A45F79}"/>
              </a:ext>
            </a:extLst>
          </p:cNvPr>
          <p:cNvSpPr/>
          <p:nvPr userDrawn="1"/>
        </p:nvSpPr>
        <p:spPr>
          <a:xfrm>
            <a:off x="7906327" y="103545"/>
            <a:ext cx="124161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ALK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3CFB5E0-5E15-488C-9576-0F223EAD510D}"/>
              </a:ext>
            </a:extLst>
          </p:cNvPr>
          <p:cNvSpPr/>
          <p:nvPr userDrawn="1"/>
        </p:nvSpPr>
        <p:spPr>
          <a:xfrm>
            <a:off x="9289325" y="103545"/>
            <a:ext cx="2902675" cy="5040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Segelflugtheorie SFCL</a:t>
            </a:r>
          </a:p>
          <a:p>
            <a:pPr algn="l"/>
            <a:r>
              <a:rPr lang="de-D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Allgemeine Luftfahrzeugkunde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DB51A1B0-2D75-497E-B002-E6BAD5BFE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233" y="6570000"/>
            <a:ext cx="540000" cy="288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BAF13B1-D0BA-4A19-B609-64C08BFDA19E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702BE076-1037-4FB3-A5DA-6C5FD657D0C3}"/>
              </a:ext>
            </a:extLst>
          </p:cNvPr>
          <p:cNvCxnSpPr>
            <a:cxnSpLocks/>
          </p:cNvCxnSpPr>
          <p:nvPr userDrawn="1"/>
        </p:nvCxnSpPr>
        <p:spPr>
          <a:xfrm>
            <a:off x="0" y="710131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28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B88D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AE7D6-54AD-4F46-8FCD-0D65389A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8.8. Handbücher und Dokumente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C0CE3E2-0FC8-43C5-A5CD-1AC1B52511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7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499462-F684-4948-9BA9-58BF59B7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Beladung und Ausrüstungsliste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76D73F-8BF7-4B4A-828F-699A2CC798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Im vorliegenden Abschnitt wird der Bereich der Zuladung angegeben, in welchem die ASG 32 El sicher betrieben werden kann.</a:t>
            </a:r>
          </a:p>
          <a:p>
            <a:pPr marL="0" indent="0">
              <a:buNone/>
            </a:pPr>
            <a:r>
              <a:rPr lang="de-DE" sz="1800" dirty="0"/>
              <a:t>Nach Reparaturen, Neulackierung und Montage zusätzlicher Ausrüstung ist der Beladeplan entweder durch Berechnung oder, wenn dies nicht möglich ist, durch Wiegen zu aktualisieren.</a:t>
            </a:r>
          </a:p>
          <a:p>
            <a:r>
              <a:rPr lang="de-DE" sz="1800" dirty="0"/>
              <a:t>Beladeplan</a:t>
            </a:r>
          </a:p>
          <a:p>
            <a:r>
              <a:rPr lang="de-DE" sz="1800" dirty="0"/>
              <a:t>Zulässige Wasserballastzuladung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E056462-7C45-48E1-8A1C-0C1A15FAA1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0410" y="925513"/>
            <a:ext cx="3599542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1B6A98-1E2B-65C5-0E9D-F547922F57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111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DB15-19C1-4305-841B-41E36C1D3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Beschreibung des Segelflugzeugs und seiner Systeme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351C22-FA31-400B-B67A-F2DB732CB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6225364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Der Abschnitt enthält eine Beschreibung des Segelflugzeuges sowie seiner Systeme und Anlagen mit Benutzungshinweisen</a:t>
            </a:r>
          </a:p>
          <a:p>
            <a:r>
              <a:rPr lang="de-DE" sz="1800" dirty="0"/>
              <a:t>Steuerungen und Bedienelemente im Führerraum </a:t>
            </a:r>
          </a:p>
          <a:p>
            <a:r>
              <a:rPr lang="de-DE" sz="1800" dirty="0"/>
              <a:t>Instrumentenbrett </a:t>
            </a:r>
          </a:p>
          <a:p>
            <a:r>
              <a:rPr lang="de-DE" sz="1800" dirty="0"/>
              <a:t>Fahrwerk </a:t>
            </a:r>
          </a:p>
          <a:p>
            <a:r>
              <a:rPr lang="de-DE" sz="1800" dirty="0"/>
              <a:t>Sitze und Sicherheitsgurte </a:t>
            </a:r>
          </a:p>
          <a:p>
            <a:r>
              <a:rPr lang="de-DE" sz="1800" dirty="0"/>
              <a:t>Anlagen für den statischen und Gesamtdruck </a:t>
            </a:r>
          </a:p>
          <a:p>
            <a:r>
              <a:rPr lang="de-DE" sz="1800" dirty="0"/>
              <a:t>Bremsklappen </a:t>
            </a:r>
          </a:p>
          <a:p>
            <a:r>
              <a:rPr lang="de-DE" sz="1800" dirty="0"/>
              <a:t>Gepäckraum und Wasserballastanlage </a:t>
            </a:r>
          </a:p>
          <a:p>
            <a:r>
              <a:rPr lang="de-DE" sz="1800" dirty="0"/>
              <a:t>Elektrische Anlage des Segelflug Bordsystems </a:t>
            </a:r>
          </a:p>
          <a:p>
            <a:r>
              <a:rPr lang="de-DE" sz="1800" dirty="0"/>
              <a:t>Verschiedene Ausrüstungen </a:t>
            </a:r>
          </a:p>
          <a:p>
            <a:r>
              <a:rPr lang="de-DE" sz="1800" dirty="0"/>
              <a:t>Antriebssystem und Energiespeichereinheit </a:t>
            </a:r>
          </a:p>
          <a:p>
            <a:r>
              <a:rPr lang="de-DE" sz="1800" dirty="0"/>
              <a:t>Elektrischen Anlage des Antriebssystems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54360B7-391F-4907-BC97-509C11CFE1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9811" y="925513"/>
            <a:ext cx="3660740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A334876-8A7E-5C49-30B8-A05B368F6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07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8AF07-D908-4CC4-BA5C-8E828F4D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Handhabung, Pflege und Wartung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F01FC-78E2-4BA1-91DB-7D84209E14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In diesem Abschnitt werden empfohlene Verfahren zur korrekten Handhabung des Flugzeugs am Boden sowie zur Instandhaltung beschrieben. </a:t>
            </a:r>
          </a:p>
          <a:p>
            <a:r>
              <a:rPr lang="de-DE" sz="1800" dirty="0"/>
              <a:t>Prüfintervalle des Segelflugzeugs </a:t>
            </a:r>
          </a:p>
          <a:p>
            <a:r>
              <a:rPr lang="de-DE" sz="1800" dirty="0"/>
              <a:t>Änderungen oder Reparaturen am Segelflugzeug </a:t>
            </a:r>
          </a:p>
          <a:p>
            <a:r>
              <a:rPr lang="de-DE" sz="1800" dirty="0"/>
              <a:t>Handhabung am Boden / Straßentransport </a:t>
            </a:r>
          </a:p>
          <a:p>
            <a:r>
              <a:rPr lang="de-DE" sz="1800" dirty="0"/>
              <a:t>Reinigung und Pflege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0074D7B-C7EE-4C65-BAB4-98492B2954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86247" y="925513"/>
            <a:ext cx="3567869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31D278-EBE0-2CF8-52EC-8F7178B155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6973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20501-16A6-4DC6-A03D-B619F09E2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Flughandbuch - Ergänzungen (Supplements)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2ABD22-429A-4B74-B636-6DD5F33345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Dieser Abschnitt enthält Ergänzungen, die erforderlich sind, um das Segelflugzeug mit nicht zur Standardausrüstung gehörenden, verschiedenen Zusatzausrüstungen und -einrichtungen zu betreiben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6283DAC-E9A1-4D01-8000-FC4D9F6C0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70854" y="925513"/>
            <a:ext cx="3598654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B40211-0B11-F7AE-5E5E-10DDFDA7C4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748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8.8.1  Flughandbuch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8.8.2  Wartungshandbuch / Reparaturhandbuch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8.8.3  Betriebs- und Wartungshandbuch Flugmotor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8.8.4  Betriebs- und Wartungshandbuch Propeller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8.8.5  Betriebsanweisungen für Geräte und Ausrüstung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8.8.6 Sonstige mitzuführende Dokumente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4B38C2-93BA-AD4E-3D73-4CFB19DB9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204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A3C191-1BF1-4C64-A895-1EC31F9D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Wartungshandbuch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0D9D3F-056E-4ADA-B195-D10D4381E6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Das Wartungshandbuch ist ein Dokument, in dem angegeben ist, wann und wie die nächste planmäßige Wartung durchzuführen ist. </a:t>
            </a:r>
          </a:p>
          <a:p>
            <a:pPr marL="0" indent="0">
              <a:buNone/>
            </a:pPr>
            <a:r>
              <a:rPr lang="de-DE" sz="1800" dirty="0"/>
              <a:t>Dies kann nach Datum oder nach Flugstunden erfolgen.</a:t>
            </a:r>
          </a:p>
          <a:p>
            <a:r>
              <a:rPr lang="de-DE" sz="1800" dirty="0"/>
              <a:t>Bestimmung der Schwerpunktlage</a:t>
            </a:r>
          </a:p>
          <a:p>
            <a:r>
              <a:rPr lang="de-DE" sz="1800" dirty="0"/>
              <a:t>Abschmierplan und Kontrollen</a:t>
            </a:r>
          </a:p>
          <a:p>
            <a:r>
              <a:rPr lang="de-DE" sz="1800" dirty="0"/>
              <a:t>Ein- und Ausbau von Rudern und Sitzschalen</a:t>
            </a:r>
          </a:p>
          <a:p>
            <a:r>
              <a:rPr lang="de-DE" sz="1800" dirty="0"/>
              <a:t>Bauteile mit Lebensdauer oder Laufzeitbefristungen</a:t>
            </a:r>
          </a:p>
          <a:p>
            <a:r>
              <a:rPr lang="de-DE" sz="1800" dirty="0"/>
              <a:t>Einstelldaten (Ruderausschläge)</a:t>
            </a:r>
          </a:p>
          <a:p>
            <a:r>
              <a:rPr lang="de-DE" sz="1800" dirty="0"/>
              <a:t>Prüfberichte</a:t>
            </a:r>
          </a:p>
          <a:p>
            <a:endParaRPr lang="de-DE" sz="18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7F61500D-75D9-4122-8047-A48597DAA9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4079" y="925513"/>
            <a:ext cx="3332204" cy="547528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5C6DDB-8C5E-1FE4-1C4A-17FE2BEA3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31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AB26262-3ECB-5B39-06AC-591E5F7FE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Betriebs- und Wartungshandbuch Flugmotor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55F16D6-BE24-ABD2-8BF3-B8587B2B0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Dieses Handbuch ist als Anleitung für die sachgerechte Bedienung und Wartung des Flugmotors gedacht.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0ACD29-06E5-D9FB-2D01-93E4D834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F13B1-D0BA-4A19-B609-64C08BFDA19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D7B594B-4DC2-418A-EA8A-869A4695F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8 7 Webseite Lim">
            <a:extLst>
              <a:ext uri="{FF2B5EF4-FFF2-40B4-BE49-F238E27FC236}">
                <a16:creationId xmlns:a16="http://schemas.microsoft.com/office/drawing/2014/main" id="{596F9750-F68B-89A6-856A-B5981CD0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15" y="2321530"/>
            <a:ext cx="9765059" cy="221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25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8.8.1  Flughandbuch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8.8.2  Wartungshandbuch / Reparaturhandbuch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8.8.3  Betriebs- und Wartungshandbuch Flugmotor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8.8.4  Betriebs- und Wartungshandbuch Propeller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8.8.5  Betriebsanweisungen für Geräte und Ausrüstung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8.8.6 Sonstige mitzuführende Dokumente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4B38C2-93BA-AD4E-3D73-4CFB19DB9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8598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3F6F1-0FE7-4749-AC5F-BA0CA16F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Luftfahrzeug-Bordbuch (Bordbuch)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0BACA2-9413-488F-88F5-DF2016851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11526134" cy="5475890"/>
          </a:xfrm>
        </p:spPr>
        <p:txBody>
          <a:bodyPr>
            <a:normAutofit/>
          </a:bodyPr>
          <a:lstStyle/>
          <a:p>
            <a:r>
              <a:rPr lang="de-DE" sz="1800" dirty="0"/>
              <a:t>Im Bordbuch wird die Anzahl der Starts und Flugstunden dokumentiert. </a:t>
            </a:r>
          </a:p>
          <a:p>
            <a:r>
              <a:rPr lang="de-DE" sz="1800" dirty="0"/>
              <a:t>Durch das konsequente Führen des Bordbuchs ergibt sich ein guter Überblick über die Anzahl der Stunden bis zur nächsten Inspektion. </a:t>
            </a:r>
          </a:p>
          <a:p>
            <a:r>
              <a:rPr lang="de-DE" sz="1800" dirty="0"/>
              <a:t>Auch Beanstandungen und Schäden werden im Bordbuch vermerkt. </a:t>
            </a:r>
          </a:p>
        </p:txBody>
      </p:sp>
      <p:pic>
        <p:nvPicPr>
          <p:cNvPr id="1026" name="Picture 2" descr="Bordbuch für Segelflugzeuge">
            <a:extLst>
              <a:ext uri="{FF2B5EF4-FFF2-40B4-BE49-F238E27FC236}">
                <a16:creationId xmlns:a16="http://schemas.microsoft.com/office/drawing/2014/main" id="{B0E3CD4A-F56C-4EC7-9D34-563F9803DFD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8979" y="3047766"/>
            <a:ext cx="5795963" cy="271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633303-95DA-E486-418F-D2099C5A2E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4B600E-2234-42C7-99DC-B336ED2E091F}"/>
              </a:ext>
            </a:extLst>
          </p:cNvPr>
          <p:cNvSpPr txBox="1"/>
          <p:nvPr/>
        </p:nvSpPr>
        <p:spPr>
          <a:xfrm>
            <a:off x="5643520" y="5339581"/>
            <a:ext cx="192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Bild: Siebert Luftfahrtbedarf</a:t>
            </a:r>
          </a:p>
        </p:txBody>
      </p:sp>
    </p:spTree>
    <p:extLst>
      <p:ext uri="{BB962C8B-B14F-4D97-AF65-F5344CB8AC3E}">
        <p14:creationId xmlns:p14="http://schemas.microsoft.com/office/powerpoint/2010/main" val="3686478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8330-52CF-4648-93CA-E4E2B5C13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Wägebericht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A41AF0-A5D8-4106-BA32-D0959ADCC2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Der </a:t>
            </a:r>
            <a:r>
              <a:rPr lang="de-DE" sz="1800" dirty="0" err="1"/>
              <a:t>Wägebericht</a:t>
            </a:r>
            <a:r>
              <a:rPr lang="de-DE" sz="1800" dirty="0"/>
              <a:t> liefert aktuelle Informationen über das Gewicht und die Schwerpunktlage. </a:t>
            </a:r>
          </a:p>
          <a:p>
            <a:r>
              <a:rPr lang="de-DE" sz="1800" dirty="0"/>
              <a:t>Dieses Wiegeprotokoll wird, im Gegensatz zum "</a:t>
            </a:r>
            <a:r>
              <a:rPr lang="de-DE" sz="1800" dirty="0" err="1"/>
              <a:t>Weight</a:t>
            </a:r>
            <a:r>
              <a:rPr lang="de-DE" sz="1800" dirty="0"/>
              <a:t> &amp; Balance“ - Kapitel im Flughandbuch, auf dem neuesten Stand gehalten. </a:t>
            </a:r>
          </a:p>
          <a:p>
            <a:r>
              <a:rPr lang="de-DE" sz="1800" dirty="0"/>
              <a:t>Nach einer großen Reparatur oder Änderung am Flugzeug muss neu gewogen und der Bericht erneut erstellt werden. </a:t>
            </a:r>
          </a:p>
          <a:p>
            <a:r>
              <a:rPr lang="de-DE" sz="1800" dirty="0"/>
              <a:t>Je nach Vorgabe des Herstellers ist das Protokoll maximal 4 bis 5 Jahre gültig.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F09A35BE-0BC1-43E8-B495-5566304B4D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8158" y="925513"/>
            <a:ext cx="4524047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FF13AA-0C2C-71CB-E112-6DBEAF09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012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	Flugzeugzelle 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8.2	Bauarten, Belastung und Beanspruchung der Struktur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System design, loads and stresses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8.3	Fahrwerk, Räder, Reifen und Bremsen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Landing gear, wheels, </a:t>
            </a:r>
            <a:r>
              <a:rPr lang="en-US" sz="1600" i="1" dirty="0" err="1">
                <a:solidFill>
                  <a:schemeClr val="bg1">
                    <a:lumMod val="75000"/>
                  </a:schemeClr>
                </a:solidFill>
              </a:rPr>
              <a:t>tyres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 and brakes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8.4	Masse und Schwerpunkt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Mass and balance 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8.5	Steuerung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Flight controls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8.6	Instrumentierung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Instruments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8.7	Aufrüsten von Segelflugzeugen, Ruderanschlüsse</a:t>
            </a:r>
          </a:p>
          <a:p>
            <a:pPr marL="806450" indent="4763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Rigging of aircraft, connection of control surfaces</a:t>
            </a: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1FCA577-669C-4922-8123-B172E19636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1338" indent="-541338">
              <a:buNone/>
            </a:pPr>
            <a:r>
              <a:rPr lang="de-DE" sz="1800" dirty="0"/>
              <a:t>8.8	Handbücher und Betriebsanweisungen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rgbClr val="044C96"/>
                </a:solidFill>
              </a:rPr>
              <a:t>Manuals and documents </a:t>
            </a: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8.9	Lufttüchtigkeit und Instandhaltung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Airworthiness and maintenance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8.10	Zelle, Motoren und Propeller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Airframe, engines and propellers 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8.11	Wasserballastanlagen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Water ballast systems </a:t>
            </a: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8.12	Batterien (Kapazität und Einsatzgrenzen)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Batteries (performance and operational limitations)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8.13	Rettungsfallschirme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parachutes</a:t>
            </a:r>
            <a:endParaRPr lang="de-DE" sz="1600" i="1" dirty="0">
              <a:solidFill>
                <a:schemeClr val="bg1">
                  <a:lumMod val="75000"/>
                </a:schemeClr>
              </a:solidFill>
            </a:endParaRPr>
          </a:p>
          <a:p>
            <a:pPr marL="541338" indent="-541338"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8.14	</a:t>
            </a:r>
            <a:r>
              <a:rPr lang="de-DE" sz="1800" dirty="0" err="1">
                <a:solidFill>
                  <a:schemeClr val="bg1">
                    <a:lumMod val="75000"/>
                  </a:schemeClr>
                </a:solidFill>
              </a:rPr>
              <a:t>Notaustiegshilfen</a:t>
            </a: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marL="806450" indent="4763">
              <a:spcBef>
                <a:spcPts val="300"/>
              </a:spcBef>
              <a:spcAft>
                <a:spcPts val="600"/>
              </a:spcAft>
              <a:buNone/>
            </a:pP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Emergency bail-out aid</a:t>
            </a:r>
            <a:endParaRPr lang="de-DE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4B38C2-93BA-AD4E-3D73-4CFB19DB9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853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82BBF-801A-41A4-B19B-F9402F80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Eintragungsschein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13DFB5-9BDD-4CDA-AC49-7F1F97FBE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11560510" cy="5475890"/>
          </a:xfrm>
        </p:spPr>
        <p:txBody>
          <a:bodyPr>
            <a:normAutofit/>
          </a:bodyPr>
          <a:lstStyle/>
          <a:p>
            <a:r>
              <a:rPr lang="de-DE" sz="1800" dirty="0"/>
              <a:t>Der Eintragungsschein bescheinigt, dass das Segelflugzeug im deutschen Luftfahrtregister (Luftfahrzeugrolle) eingetragen ist (Typ, Kennzeichen und Eigentümer). </a:t>
            </a:r>
          </a:p>
          <a:p>
            <a:r>
              <a:rPr lang="de-DE" sz="1800" dirty="0"/>
              <a:t>Das Kennzeichen gibt es nur einmal und wird nur dann entfernt, wenn das Flugzeug abgemeldet wird. </a:t>
            </a:r>
          </a:p>
          <a:p>
            <a:r>
              <a:rPr lang="de-DE" sz="1800" dirty="0"/>
              <a:t>Dies geschieht zum Beispiel, wenn das Flugzeug ins Ausland verkauft wird oder wenn es nicht mehr lufttüchtig ist.</a:t>
            </a:r>
          </a:p>
        </p:txBody>
      </p:sp>
      <p:pic>
        <p:nvPicPr>
          <p:cNvPr id="2050" name="Picture 2" descr="L1 Luftrecht - æviate!">
            <a:extLst>
              <a:ext uri="{FF2B5EF4-FFF2-40B4-BE49-F238E27FC236}">
                <a16:creationId xmlns:a16="http://schemas.microsoft.com/office/drawing/2014/main" id="{43F52CDB-AA59-4EBD-9BAE-74EBA49F9A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9471" y="2433817"/>
            <a:ext cx="5369951" cy="38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2A93B9F-1884-CED3-AB2A-F4B4F39B37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763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0C903-F5FF-44D2-A6A3-3A82D0DE4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Lufttüchtigkeitszeugnis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B96250-70BB-4E09-97EC-D9BD88B1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11457382" cy="5475890"/>
          </a:xfrm>
        </p:spPr>
        <p:txBody>
          <a:bodyPr>
            <a:normAutofit/>
          </a:bodyPr>
          <a:lstStyle/>
          <a:p>
            <a:r>
              <a:rPr lang="de-DE" sz="1800" dirty="0"/>
              <a:t>Dieses „Zertifikat“ wird nach einer ersten Lufttüchtigkeitsprüfung ausgestellt. </a:t>
            </a:r>
          </a:p>
          <a:p>
            <a:r>
              <a:rPr lang="de-DE" sz="1800" dirty="0"/>
              <a:t>Anschließend muss alle 12 Monate eine Wiederholungsprüfung (Jahresnachprüfung) stattfinden, die ebenfalls durch ein Prüfdokument nachgewiesen werden muss. </a:t>
            </a:r>
          </a:p>
        </p:txBody>
      </p:sp>
      <p:pic>
        <p:nvPicPr>
          <p:cNvPr id="3074" name="Picture 2" descr="L1 Luftrecht - æviate!">
            <a:extLst>
              <a:ext uri="{FF2B5EF4-FFF2-40B4-BE49-F238E27FC236}">
                <a16:creationId xmlns:a16="http://schemas.microsoft.com/office/drawing/2014/main" id="{8EBB459D-1B1F-4B2D-828C-754E19047F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8018" y="2174729"/>
            <a:ext cx="5795963" cy="413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6116C3-FA38-79FD-4A66-B60B6A0F4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842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F95242-023D-43EA-ACFB-72546055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Versicherungsnachweis - Sitzplatz Unfallversicherung für Pilot und Copilot</a:t>
            </a:r>
          </a:p>
        </p:txBody>
      </p:sp>
      <p:pic>
        <p:nvPicPr>
          <p:cNvPr id="6" name="Grafik 5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25CAB36B-37AA-4D26-B51A-A4DE618E5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3309"/>
            <a:ext cx="9278389" cy="30972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96B77A9-6CD9-4FED-A4E3-50037BDE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25827"/>
            <a:ext cx="9278389" cy="6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12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67EC0E-9799-45B3-9683-99C6CA40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Versicherungsnachweis - Haftpflichtversicherung für Schäden Dritter</a:t>
            </a:r>
          </a:p>
        </p:txBody>
      </p:sp>
      <p:pic>
        <p:nvPicPr>
          <p:cNvPr id="4" name="Grafik 3" descr="Ein Bild, das Text, Quittung enthält.&#10;&#10;Automatisch generierte Beschreibung">
            <a:extLst>
              <a:ext uri="{FF2B5EF4-FFF2-40B4-BE49-F238E27FC236}">
                <a16:creationId xmlns:a16="http://schemas.microsoft.com/office/drawing/2014/main" id="{B317C8B3-E94C-4FBF-B6DA-B0049C8D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8" y="2011649"/>
            <a:ext cx="9881622" cy="320775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26EC6D2-DE47-4088-887B-6D9C52E9A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8" y="1229139"/>
            <a:ext cx="9881622" cy="7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6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5FC56A-4269-4BB1-96C1-66A8326B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884B454-13D6-498E-9470-271E8597B3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41338" indent="-541338">
              <a:lnSpc>
                <a:spcPct val="100000"/>
              </a:lnSpc>
              <a:buNone/>
            </a:pPr>
            <a:r>
              <a:rPr lang="de-DE" sz="1800" dirty="0"/>
              <a:t>8.8.1  Flughandbuch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8.8.2  Wartungshandbuch / Reparaturhandbuch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8.8.3  Betriebs- und Wartungshandbuch Flugmotor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8.8.4  Betriebs- und Wartungshandbuch Propeller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8.8.5  Betriebsanweisungen für Geräte und Ausrüstung</a:t>
            </a:r>
          </a:p>
          <a:p>
            <a:pPr marL="541338" indent="-541338">
              <a:lnSpc>
                <a:spcPct val="100000"/>
              </a:lnSpc>
              <a:buNone/>
            </a:pPr>
            <a:r>
              <a:rPr lang="de-DE" sz="1800" dirty="0">
                <a:solidFill>
                  <a:schemeClr val="bg1">
                    <a:lumMod val="75000"/>
                  </a:schemeClr>
                </a:solidFill>
              </a:rPr>
              <a:t>8.8.6 Sonstige mitzuführende Dokumente</a:t>
            </a:r>
          </a:p>
          <a:p>
            <a:pPr marL="541338" indent="-541338">
              <a:lnSpc>
                <a:spcPct val="100000"/>
              </a:lnSpc>
              <a:buNone/>
            </a:pPr>
            <a:endParaRPr lang="de-DE" sz="1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B4B38C2-93BA-AD4E-3D73-4CFB19DB9B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234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FCB87-1FCE-4AE8-8D02-2E8F517EA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Jedes Segelflugzeug hat ein Flughandbuch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C510A2-CF64-84CD-4ACD-325C636FB7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Das Flughandbuch ist die offizielle Betriebsanweisung für das Segelflugzeug; die in ihm enthaltenen Angaben sind für den Segelflugzeugführer verbindlich.</a:t>
            </a:r>
          </a:p>
          <a:p>
            <a:r>
              <a:rPr lang="de-DE" sz="1800" dirty="0"/>
              <a:t>Das Flughandbuch muss immer an Bord mitgeführt werden; für seine Unterbringung muss vom Hersteller ein geeigneter Platz vorgesehen sein.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dirty="0"/>
              <a:t>Inhalte sind </a:t>
            </a:r>
            <a:r>
              <a:rPr lang="de-DE" sz="1800" dirty="0" err="1"/>
              <a:t>u.A.</a:t>
            </a:r>
            <a:r>
              <a:rPr lang="de-DE" sz="1800" dirty="0"/>
              <a:t>:</a:t>
            </a:r>
          </a:p>
          <a:p>
            <a:r>
              <a:rPr lang="de-DE" sz="1800" dirty="0"/>
              <a:t>Betriebsgrenzen</a:t>
            </a:r>
          </a:p>
          <a:p>
            <a:r>
              <a:rPr lang="de-DE" sz="1800" dirty="0"/>
              <a:t>Betriebsverfahren</a:t>
            </a:r>
          </a:p>
          <a:p>
            <a:r>
              <a:rPr lang="de-DE" sz="1800" dirty="0"/>
              <a:t>Zusätzliche für den sicheren Betrieb erforderliche Angaben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14D90DB-9236-53C5-2402-E6D2D0D34D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751795B-FBCB-4F8B-AF79-EC5875602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806" y="852372"/>
            <a:ext cx="5024268" cy="43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1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3F6AEE2-94E0-4360-8F33-CB0518C3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Flughandbuch - Abschnitt Allgemeines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ED10411-5561-43B8-980C-30AE021264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Das vorliegende Flughandbuch wurde erstellt, um Piloten und Ausbildern alle notwendigen Informationen für einen sicheren, zweckmäßigen und leistungsoptimierten Betrieb des Segelflugzeuges zu geben. </a:t>
            </a:r>
          </a:p>
          <a:p>
            <a:pPr marL="0" indent="0">
              <a:buNone/>
            </a:pPr>
            <a:r>
              <a:rPr lang="de-DE" sz="1800" dirty="0"/>
              <a:t>Das Handbuch enthält zunächst alle Daten, die dem Piloten auf Grund der Bauvorschrift CS-22 zur Verfügung stehen müssen. Es enthält darüber hinaus jedoch eine Reihe weiterer Daten und Betriebshinweise, die aus Herstellersicht für den Piloten von Nutzen sein können.</a:t>
            </a:r>
          </a:p>
          <a:p>
            <a:r>
              <a:rPr lang="de-DE" sz="1800" dirty="0"/>
              <a:t>Zulassungsbasis</a:t>
            </a:r>
          </a:p>
          <a:p>
            <a:r>
              <a:rPr lang="de-DE" sz="1800" dirty="0"/>
              <a:t>Hinweisstellen</a:t>
            </a:r>
          </a:p>
          <a:p>
            <a:r>
              <a:rPr lang="de-DE" sz="1800" dirty="0"/>
              <a:t>Beschreibung und technische Daten</a:t>
            </a:r>
          </a:p>
          <a:p>
            <a:r>
              <a:rPr lang="de-DE" sz="1800" dirty="0"/>
              <a:t>Dreiseitenansicht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730686B-CA79-4418-9053-6A69EB1E37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26495"/>
          <a:stretch/>
        </p:blipFill>
        <p:spPr>
          <a:xfrm>
            <a:off x="7074691" y="852372"/>
            <a:ext cx="4365622" cy="4778408"/>
          </a:xfr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BB52089-46B2-2667-C5A6-B01C68D765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400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79876B-D50F-4905-8CCF-BAACEEBB5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Flughandbuch – Betriebsgrenzen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4F750F8-E3A3-456A-AA85-F8BA48F283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Der Abschnitt Betriebsgrenzen beschreibt die, Instrumenten-markierungen und die Hinweisschilder, die für den sicheren Betrieb des Segelflugzeuges, seinem Antrieb, seiner werksseitig vorgesehenen Systeme, Anlagen und Ausrüstung notwendig sind.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Fluggeschwindigkeiten und Fahrtmesser-markierungen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Triebwerk und Markierung des Triebwerk-Instruments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Masse (Gewicht) und Schwerpunkt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Zugelassene Manöver und Manöver-lastvielfache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a typeface="Calibri" panose="020F0502020204030204" pitchFamily="34" charset="0"/>
                <a:cs typeface="Arial" panose="020B0604020202020204" pitchFamily="34" charset="0"/>
              </a:rPr>
              <a:t>Flugbesatzung und Mindestausrüstung</a:t>
            </a:r>
            <a:endParaRPr lang="de-DE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Betriebsarten und Zugelassene Startarten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Andere Betriebsgrenzen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e-DE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Hinweisschilder für Betriebsgrenzen</a:t>
            </a:r>
          </a:p>
          <a:p>
            <a:endParaRPr lang="de-DE" sz="1800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F81EAA55-D281-4183-93CE-B1930571F5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2588" y="925513"/>
            <a:ext cx="4075186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262A0C-0324-4258-DFFF-9F8BBD6AF7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28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1B3DA7-A30C-489D-8A0E-55DCB37F4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Flughandbuch - Notverfahren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635036-8C27-4E78-9B54-F4B168F2C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5" y="924910"/>
            <a:ext cx="6032859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Dieser Abschnitt Notverfahren beinhaltet Checklisten, die stichpunktartig die empfohlenen Verfahren bei eventuell eintretenden Notfällen beschreiben. Anschließend folgt eine ausführlichere Beschreibung.</a:t>
            </a:r>
          </a:p>
          <a:p>
            <a:r>
              <a:rPr lang="de-DE" sz="1800" dirty="0"/>
              <a:t>Abwerfen der Kabinenhaube</a:t>
            </a:r>
          </a:p>
          <a:p>
            <a:r>
              <a:rPr lang="de-DE" sz="1800" dirty="0"/>
              <a:t>Notausstieg</a:t>
            </a:r>
          </a:p>
          <a:p>
            <a:r>
              <a:rPr lang="de-DE" sz="1800" dirty="0"/>
              <a:t>Beenden des überzogenen Flugzustandes</a:t>
            </a:r>
          </a:p>
          <a:p>
            <a:r>
              <a:rPr lang="de-DE" sz="1800" dirty="0"/>
              <a:t>Beenden des Trudelns</a:t>
            </a:r>
          </a:p>
          <a:p>
            <a:r>
              <a:rPr lang="de-DE" sz="1800" dirty="0"/>
              <a:t>Beenden des Spiralsturzes</a:t>
            </a:r>
          </a:p>
          <a:p>
            <a:r>
              <a:rPr lang="de-DE" sz="1800" dirty="0"/>
              <a:t>Triebwerksausfall</a:t>
            </a:r>
          </a:p>
          <a:p>
            <a:r>
              <a:rPr lang="de-DE" sz="1800" dirty="0"/>
              <a:t>Brand</a:t>
            </a:r>
          </a:p>
          <a:p>
            <a:r>
              <a:rPr lang="de-DE" sz="1800" dirty="0"/>
              <a:t>Sonstige Notfälle</a:t>
            </a:r>
          </a:p>
          <a:p>
            <a:r>
              <a:rPr lang="de-DE" sz="1800" dirty="0"/>
              <a:t>Sonstige Notfälle im Motorflug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1A929212-3948-4175-98E1-1EAB6E0DD0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2940" y="925513"/>
            <a:ext cx="3754482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5458C3-2F49-CFF8-65CE-48922150DD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4897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7B5A5-8633-4099-8D51-79A29F5BA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Normalbetrieb und Notfallverfahren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EEF56F-0D1B-45A5-8D28-BD97067B27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Der Abschnitt Betriebsverfahren enthält Checklisten für die tägliche Kontrolle und Vorflugkontrolle. Weiterhin beschreibt er die normalen Betriebsverfahren. </a:t>
            </a:r>
          </a:p>
          <a:p>
            <a:r>
              <a:rPr lang="de-DE" sz="1800" dirty="0"/>
              <a:t>Auf- und Abrüsten </a:t>
            </a:r>
          </a:p>
          <a:p>
            <a:r>
              <a:rPr lang="de-DE" sz="1800" dirty="0"/>
              <a:t>Tägliche Kontrolle und Vorflugkontrolle</a:t>
            </a:r>
          </a:p>
          <a:p>
            <a:r>
              <a:rPr lang="de-DE" sz="1800" dirty="0"/>
              <a:t>Normalverfahren und empfohlene Geschwindigkeiten</a:t>
            </a:r>
          </a:p>
          <a:p>
            <a:r>
              <a:rPr lang="de-DE" sz="1800" dirty="0"/>
              <a:t>Bedienung des Triebwerks</a:t>
            </a:r>
          </a:p>
          <a:p>
            <a:r>
              <a:rPr lang="de-DE" sz="1800" dirty="0"/>
              <a:t>Windenstart und Flugzeugschleppstarts</a:t>
            </a:r>
          </a:p>
          <a:p>
            <a:r>
              <a:rPr lang="de-DE" sz="1800" dirty="0"/>
              <a:t>Freier Flug, Landeanflug und Landung</a:t>
            </a:r>
          </a:p>
          <a:p>
            <a:r>
              <a:rPr lang="de-DE" sz="1800" dirty="0"/>
              <a:t>Flug mit Wasserballast</a:t>
            </a:r>
          </a:p>
          <a:p>
            <a:r>
              <a:rPr lang="de-DE" sz="1800" dirty="0"/>
              <a:t>Flug in großer Höhe und Flug im Regen sowie Kunstflug</a:t>
            </a:r>
          </a:p>
          <a:p>
            <a:r>
              <a:rPr lang="de-DE" sz="1800" dirty="0"/>
              <a:t>Flug mit ausgebautem Triebwerk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BC3556D-EF01-4A59-BF72-28C6FAC4B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7621" y="925513"/>
            <a:ext cx="3705121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EC71660-0B9F-F152-816E-A9A3D667F3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21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B6375-F07C-4CEF-BD66-308D7D72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/>
              <a:t>Flughandbuch - Erwartungsgemäßes Verhalten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3F2F0E-AE4B-4596-9609-9A13494D2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186" y="924910"/>
            <a:ext cx="6410994" cy="5475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Der Abschnitt Leistung enthält EASA-anerkannte Daten für die Berichtigung der Fahrtmesseranzeige, Überziehgeschwindigkeiten und Startstrecken sowie weitere, nicht anerkannte Angaben. </a:t>
            </a:r>
          </a:p>
          <a:p>
            <a:pPr marL="0" indent="0">
              <a:buNone/>
            </a:pPr>
            <a:r>
              <a:rPr lang="de-DE" sz="1800" dirty="0"/>
              <a:t>Die Daten in den Tabellen wurden durch Erprobungsflüge mit einem Motorsegler und Triebwerk in gutem Zustand unter Zugrundelegung eines durchschnittlichen Pilotenkönnens ermittelt. </a:t>
            </a:r>
          </a:p>
          <a:p>
            <a:r>
              <a:rPr lang="de-DE" sz="1800" dirty="0"/>
              <a:t>Anzeigefehler in der Fahrtmesseranlage </a:t>
            </a:r>
          </a:p>
          <a:p>
            <a:r>
              <a:rPr lang="de-DE" sz="1800" dirty="0"/>
              <a:t>Überziehgeschwindigkeiten </a:t>
            </a:r>
          </a:p>
          <a:p>
            <a:r>
              <a:rPr lang="de-DE" sz="1800" dirty="0"/>
              <a:t>Nachgewiesene Seitenwindkomponente </a:t>
            </a:r>
          </a:p>
          <a:p>
            <a:r>
              <a:rPr lang="de-DE" sz="1800" dirty="0"/>
              <a:t>Geschwindigkeitspolaren und Kreisflugpolaren </a:t>
            </a:r>
          </a:p>
          <a:p>
            <a:r>
              <a:rPr lang="de-DE" sz="1800" dirty="0"/>
              <a:t>Bereiche der </a:t>
            </a:r>
            <a:r>
              <a:rPr lang="de-DE" sz="1800" dirty="0" err="1"/>
              <a:t>Wölbklappenstellungen</a:t>
            </a:r>
            <a:r>
              <a:rPr lang="de-DE" sz="1800" dirty="0"/>
              <a:t> </a:t>
            </a:r>
          </a:p>
          <a:p>
            <a:r>
              <a:rPr lang="de-DE" sz="1800" dirty="0"/>
              <a:t>Einfluss des Flugmassenschwerpunktes </a:t>
            </a:r>
          </a:p>
          <a:p>
            <a:r>
              <a:rPr lang="de-DE" sz="1800" dirty="0"/>
              <a:t>Diagramm zulässiger Flugmassen-Schwerpunktlagen </a:t>
            </a:r>
          </a:p>
          <a:p>
            <a:r>
              <a:rPr lang="de-DE" sz="1800" dirty="0"/>
              <a:t>Flugleistung bei laufendem Triebwerk und Lärmwerte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CB876224-EAA7-4BC5-80D2-2CB6F6E095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65229" y="925513"/>
            <a:ext cx="3609905" cy="5475287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2B0DEA-4E58-1AC4-27B1-3B8D36355F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0576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1093</Words>
  <Application>Microsoft Office PowerPoint</Application>
  <PresentationFormat>Breitbild</PresentationFormat>
  <Paragraphs>166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Arial Rounded MT Bold</vt:lpstr>
      <vt:lpstr>Calibri</vt:lpstr>
      <vt:lpstr>Calibri Light</vt:lpstr>
      <vt:lpstr>Symbol</vt:lpstr>
      <vt:lpstr>1_Office</vt:lpstr>
      <vt:lpstr>8.8. Handbücher und Dokumente </vt:lpstr>
      <vt:lpstr>Inhalt</vt:lpstr>
      <vt:lpstr>Inhalt</vt:lpstr>
      <vt:lpstr>Jedes Segelflugzeug hat ein Flughandbuch</vt:lpstr>
      <vt:lpstr>Flughandbuch - Abschnitt Allgemeines</vt:lpstr>
      <vt:lpstr>Flughandbuch – Betriebsgrenzen</vt:lpstr>
      <vt:lpstr>Flughandbuch - Notverfahren</vt:lpstr>
      <vt:lpstr>Flughandbuch - Normalbetrieb und Notfallverfahren</vt:lpstr>
      <vt:lpstr>Flughandbuch - Erwartungsgemäßes Verhalten</vt:lpstr>
      <vt:lpstr>Flughandbuch - Beladung und Ausrüstungsliste</vt:lpstr>
      <vt:lpstr>Flughandbuch - Beschreibung des Segelflugzeugs und seiner Systeme</vt:lpstr>
      <vt:lpstr>Flughandbuch - Handhabung, Pflege und Wartung</vt:lpstr>
      <vt:lpstr>Flughandbuch - Ergänzungen (Supplements)</vt:lpstr>
      <vt:lpstr>Inhalt</vt:lpstr>
      <vt:lpstr>Wartungshandbuch</vt:lpstr>
      <vt:lpstr>Betriebs- und Wartungshandbuch Flugmotor</vt:lpstr>
      <vt:lpstr>Inhalt</vt:lpstr>
      <vt:lpstr>Luftfahrzeug-Bordbuch (Bordbuch)</vt:lpstr>
      <vt:lpstr>Wägebericht</vt:lpstr>
      <vt:lpstr>Eintragungsschein</vt:lpstr>
      <vt:lpstr>Lufttüchtigkeitszeugnis</vt:lpstr>
      <vt:lpstr>Versicherungsnachweis - Sitzplatz Unfallversicherung für Pilot und Copilot</vt:lpstr>
      <vt:lpstr>Versicherungsnachweis - Haftpflichtversicherung für Schäden Dritter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Robin Tannenberg</dc:creator>
  <cp:lastModifiedBy>Robin Tannenberg</cp:lastModifiedBy>
  <cp:revision>3</cp:revision>
  <dcterms:created xsi:type="dcterms:W3CDTF">2021-10-14T16:59:56Z</dcterms:created>
  <dcterms:modified xsi:type="dcterms:W3CDTF">2024-01-28T19:15:13Z</dcterms:modified>
</cp:coreProperties>
</file>