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66" r:id="rId5"/>
    <p:sldId id="272" r:id="rId6"/>
    <p:sldId id="267" r:id="rId7"/>
    <p:sldId id="258" r:id="rId8"/>
    <p:sldId id="273" r:id="rId9"/>
    <p:sldId id="274" r:id="rId10"/>
    <p:sldId id="265" r:id="rId11"/>
    <p:sldId id="275" r:id="rId12"/>
    <p:sldId id="259" r:id="rId13"/>
    <p:sldId id="264" r:id="rId14"/>
    <p:sldId id="262" r:id="rId15"/>
    <p:sldId id="261" r:id="rId16"/>
    <p:sldId id="263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E99F8-07AA-4F92-B22C-7BD854E8C57E}" v="16" dt="2021-12-19T19:36:25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11:14:5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21 125 24575,'1692'0'0,"-1751"-3"0,2 1 0,-107-14 0,-15 0 0,93 10 0,18 2 0,-123-3 0,-545 7 0,711 0 0,1 0 0,-1-2 0,-1 1 0,-37-5 0,63 6 0,-2 0 0,2 0 0,0 0 0,0 0 0,0 0 0,0 0 0,0 0 0,-2 0 0,2 0 0,0 0 0,0 0 0,0 0 0,0 0 0,-2 0 0,2 0 0,0-1 0,0 1 0,0 0 0,0 0 0,0 0 0,0 0 0,-2 0 0,2 0 0,0 0 0,0 0 0,0 0 0,0-2 0,0 2 0,0 0 0,0 0 0,0 0 0,-2 0 0,2 0 0,0 0 0,0 0 0,0 0 0,0 0 0,0 0 0,0 0 0,0 0 0,0-1 0,0 1 0,0 0 0,0 0 0,0 0 0,0 0 0,0-1 0,0 1 0,0 0 0,0 0 0,0 0 0,2 0 0,-2 0 0,0-1 0,0 1 0,0 0 0,0 0 0,0 0 0,28-6 0,35-4 0,-63 10 0,52-7 0,3 1 0,59-3 0,10 2 0,-51 3 0,98-1 0,52 3 0,214 4 0,-413-2 0,-4 2 0,4 0 0,-3-1 0,0 2 0,42 6 0,-63-9 0,0 0 0,2 0 0,-2 0 0,0 0 0,3 0 0,-3 0 0,0 0 0,0 0 0,0 0 0,1 0 0,-1 1 0,0-1 0,0 0 0,3 0 0,-3 0 0,0 0 0,0 1 0,0-1 0,0 0 0,1 0 0,-1 0 0,0 1 0,0-1 0,0 0 0,0 0 0,0 1 0,0-1 0,0 0 0,3 0 0,-3 1 0,0-1 0,0 0 0,0 0 0,0 0 0,0 0 0,0 0 0,0 1 0,-24 5 0,-35-1 0,-566-2 0,323-5 0,230 2 0,64 3 0,18 1 0,28 2 0,-34-5 0,100 15 0,-1-3 0,4-3 0,164 8 0,-243-16 0,1-1 0,-1 1 0,-2 1 0,38 6 0,-64-9 0,0 0 0,2 0 0,-2 0 0,0 0 0,0 0 0,0 0 0,2 0 0,-2 0 0,0 0 0,0 0 0,0 0 0,3 0 0,-3 0 0,0 0 0,0 0 0,0 0 0,0 1 0,1-1 0,-1 0 0,0 0 0,0 0 0,0 0 0,0 1 0,0-1 0,0 0 0,0 0 0,3 1 0,-3-1 0,0 0 0,0 0 0,0 0 0,0 1 0,0-1 0,0 0 0,0 1 0,-17 3 0,-30 0 0,-645 2 0,395-8 0,253 2 0,4-1 0,78 5 0,84 7 0,19 3 0,2-2 0,246 2 0,81-15 0,-916-11 0,275 6 8,-222 5-1,201 2-1387,154-1-5446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11:15:0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8 107 24575,'649'0'0,"-672"-2"0,1 0 0,-41-11 0,-5-1 0,35 9 0,7 1 0,-48-2 0,-208 6 0,272 0 0,2 0 0,-2-2 0,0 2 0,-14-6 0,24 6 0,-1 0 0,1 0 0,0 0 0,0 0 0,0 0 0,0 0 0,0 0 0,-1 0 0,1 0 0,0 0 0,0 0 0,0 0 0,0 0 0,0 0 0,0 0 0,0-1 0,0 1 0,0 0 0,0 0 0,0 0 0,0 0 0,-1 0 0,1 0 0,0 0 0,0 0 0,0 0 0,0-1 0,0 1 0,0 0 0,0 0 0,0 0 0,-1 0 0,1 0 0,0-1 0,0 1 0,0 0 0,0 0 0,0 0 0,0 0 0,0 0 0,0 0 0,0 0 0,0 0 0,0 0 0,0 0 0,0 0 0,0-1 0,0 1 0,0 0 0,0 0 0,0 0 0,1 0 0,-1 0 0,0-1 0,0 1 0,0 0 0,0 0 0,0 0 0,10-6 0,14-2 0,-24 8 0,21-6 0,0 1 0,22-3 0,5 3 0,-20 1 0,37 0 0,21 2 0,82 4 0,-160-2 0,1 1 0,-1 1 0,0 0 0,1-1 0,15 7 0,-24-8 0,0 0 0,1 0 0,-1 0 0,0 0 0,0 0 0,0 0 0,0 0 0,0 0 0,0 0 0,1 0 0,-1 1 0,0-1 0,0 0 0,1 0 0,-1 0 0,0 0 0,0 1 0,0-1 0,0 0 0,1 0 0,-1 0 0,0 1 0,0-1 0,0 0 0,0 0 0,0 1 0,0-1 0,0 0 0,1 0 0,-1 0 0,0 0 0,0 0 0,0 0 0,0 1 0,0-1 0,0 0 0,0 1 0,-9 4 0,-14-1 0,-216-2 0,122-3 0,90 1 0,24 2 0,7 1 0,10 3 0,-12-5 0,37 12 0,1-2 0,1-2 0,63 7 0,-93-15 0,0 0 0,-1 1 0,1 0 0,13 6 0,-24-8 0,0 0 0,1 0 0,-1 0 0,0 0 0,0 0 0,0 0 0,1 0 0,-1 0 0,0 0 0,0 0 0,0 0 0,1 0 0,-1 0 0,0 0 0,0 0 0,0 0 0,0 1 0,0-1 0,0 0 0,0 0 0,0 0 0,0 0 0,0 1 0,0-1 0,0 0 0,0 0 0,1 1 0,-1-1 0,0 0 0,0 0 0,0 0 0,0 1 0,0-1 0,0 0 0,0 1 0,-6 2 0,-12 1 0,-247 1 0,151-8 0,97 3 0,2-1 0,29 6 0,33 4 0,7 3 0,1-2 0,94 3 0,31-15 0,-351-8 0,106 5 8,-86 4-1,77 1-1387,60 0-5446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11:19:0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8 107 24575,'649'0'0,"-672"-2"0,1 0 0,-41-11 0,-5-1 0,35 9 0,7 1 0,-48-2 0,-208 6 0,272 0 0,2 0 0,-2-2 0,0 2 0,-14-6 0,24 6 0,-1 0 0,1 0 0,0 0 0,0 0 0,0 0 0,0 0 0,0 0 0,-1 0 0,1 0 0,0 0 0,0 0 0,0 0 0,0 0 0,0 0 0,0 0 0,0-1 0,0 1 0,0 0 0,0 0 0,0 0 0,0 0 0,-1 0 0,1 0 0,0 0 0,0 0 0,0 0 0,0-1 0,0 1 0,0 0 0,0 0 0,0 0 0,-1 0 0,1 0 0,0-1 0,0 1 0,0 0 0,0 0 0,0 0 0,0 0 0,0 0 0,0 0 0,0 0 0,0 0 0,0 0 0,0 0 0,0 0 0,0-1 0,0 1 0,0 0 0,0 0 0,0 0 0,1 0 0,-1 0 0,0-1 0,0 1 0,0 0 0,0 0 0,0 0 0,10-6 0,14-2 0,-24 8 0,21-6 0,0 1 0,22-3 0,5 3 0,-20 1 0,37 0 0,21 2 0,82 4 0,-160-2 0,1 1 0,-1 1 0,0 0 0,1-1 0,15 7 0,-24-8 0,0 0 0,1 0 0,-1 0 0,0 0 0,0 0 0,0 0 0,0 0 0,0 0 0,0 0 0,1 0 0,-1 1 0,0-1 0,0 0 0,1 0 0,-1 0 0,0 0 0,0 1 0,0-1 0,0 0 0,1 0 0,-1 0 0,0 1 0,0-1 0,0 0 0,0 0 0,0 1 0,0-1 0,0 0 0,1 0 0,-1 0 0,0 0 0,0 0 0,0 0 0,0 1 0,0-1 0,0 0 0,0 1 0,-9 4 0,-14-1 0,-216-2 0,122-3 0,90 1 0,24 2 0,7 1 0,10 3 0,-12-5 0,37 12 0,1-2 0,1-2 0,63 7 0,-93-15 0,0 0 0,-1 1 0,1 0 0,13 6 0,-24-8 0,0 0 0,1 0 0,-1 0 0,0 0 0,0 0 0,0 0 0,1 0 0,-1 0 0,0 0 0,0 0 0,0 0 0,1 0 0,-1 0 0,0 0 0,0 0 0,0 0 0,0 1 0,0-1 0,0 0 0,0 0 0,0 0 0,0 0 0,0 1 0,0-1 0,0 0 0,0 0 0,1 1 0,-1-1 0,0 0 0,0 0 0,0 0 0,0 1 0,0-1 0,0 0 0,0 1 0,-6 2 0,-12 1 0,-247 1 0,151-8 0,97 3 0,2-1 0,29 6 0,33 4 0,7 3 0,1-2 0,94 3 0,31-15 0,-351-8 0,106 5 8,-86 4-1,77 1-1387,60 0-5446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7T10:55:0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10 131 24575,'804'0'0,"-832"-2"0,1-1 0,-51-13 0,-7-1 0,44 11 0,9 1 0,-59-2 0,-259 7 0,338 0 0,1 0 0,-1-2 0,0 1 0,-18-6 0,30 7 0,-1 0 0,1 0 0,0 0 0,0 0 0,0 0 0,0 0 0,0 0 0,-1 0 0,1 0 0,0 0 0,0 0 0,0 0 0,0 0 0,-1 0 0,1 0 0,0-1 0,0 1 0,0 0 0,0 0 0,0 0 0,0 0 0,-1 0 0,1 0 0,0 0 0,0 0 0,0 0 0,0-1 0,0 1 0,0 0 0,0 0 0,0 0 0,-1 0 0,1 0 0,0-1 0,0 1 0,0 0 0,0 0 0,0 0 0,0 0 0,0 0 0,0-1 0,0 1 0,0 0 0,0 0 0,0 0 0,0 0 0,0-1 0,0 1 0,0 0 0,0 0 0,0 0 0,1 0 0,-1 0 0,0-1 0,0 1 0,0 0 0,0 0 0,0 0 0,13-7 0,17-3 0,-30 10 0,25-7 0,1 0 0,28-2 0,5 2 0,-24 2 0,46 0 0,25 3 0,102 5 0,-197-3 0,-1 1 0,1 1 0,-1 0 0,0 0 0,20 8 0,-30-10 0,0 0 0,1 0 0,-1 0 0,0 0 0,1 0 0,-1 0 0,0 0 0,0 0 0,0 0 0,1 0 0,-1 1 0,0-1 0,0 0 0,1 0 0,-1 0 0,0 0 0,0 1 0,0-1 0,0 0 0,1 0 0,-1 0 0,0 1 0,0-1 0,0 0 0,0 0 0,0 1 0,0-1 0,0 0 0,1 0 0,-1 1 0,0-1 0,0 0 0,0 0 0,0 1 0,0-1 0,0 0 0,0 1 0,-11 5 0,-17-1 0,-269-2 0,153-5 0,110 2 0,30 3 0,9 1 0,13 3 0,-16-6 0,47 15 0,0-2 0,2-3 0,78 8 0,-116-17 0,1-1 0,-1 1 0,0 1 0,17 6 0,-30-9 0,0 0 0,1 0 0,-1 0 0,0 0 0,0 0 0,0 0 0,1 0 0,-1 0 0,0 0 0,0 1 0,0-1 0,1 0 0,-1 0 0,0 0 0,0 0 0,0 0 0,0 1 0,1-1 0,-1 0 0,0 0 0,0 0 0,0 0 0,0 1 0,0-1 0,0 0 0,0 0 0,1 1 0,-1-1 0,0 0 0,0 0 0,0 0 0,0 1 0,0-1 0,0 0 0,0 1 0,-8 3 0,-14 1 0,-307 1 0,188-9 0,120 3 0,2-1 0,37 6 0,40 7 0,9 2 0,1-2 0,117 4 0,38-18 0,-435-10 0,131 6 8,-106 4-1,96 3-1387,73-1-5446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Allgemeine Luftfahrzeugkunde </a:t>
            </a:r>
            <a:r>
              <a:rPr lang="de-DE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Bezug auf Segelflugzeuge</a:t>
            </a:r>
          </a:p>
        </p:txBody>
      </p:sp>
    </p:spTree>
    <p:extLst>
      <p:ext uri="{BB962C8B-B14F-4D97-AF65-F5344CB8AC3E}">
        <p14:creationId xmlns:p14="http://schemas.microsoft.com/office/powerpoint/2010/main" val="261600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5151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800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69985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670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7922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1825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382E3-6165-48AC-AD8C-AF081BE2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C7106-9297-455C-B614-982C0F58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54F93A-D0F1-4451-B898-DF25530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62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51936-BC0B-4FE1-BD7D-8ADA4112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971D5-56F4-4BA3-9C8A-0AA7FC06A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9078"/>
            <a:ext cx="5181600" cy="49378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E3833C-5BF3-4002-82BB-96E0620FC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9078"/>
            <a:ext cx="5181600" cy="493788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9B7C33-D641-428D-ABAC-0EA9F676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7F6F9-F8F7-4C2D-B2B8-4626B8557C0F}" type="datetimeFigureOut">
              <a:rPr lang="de-DE" smtClean="0"/>
              <a:t>28.01.2024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C7079A-AECD-422A-ACA0-83B17AAE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041E22-206E-481A-A936-2F181B5B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57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6637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96219"/>
            <a:ext cx="12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989FB3-161B-4989-8896-3B0586CB16CC}"/>
              </a:ext>
            </a:extLst>
          </p:cNvPr>
          <p:cNvCxnSpPr>
            <a:cxnSpLocks/>
          </p:cNvCxnSpPr>
          <p:nvPr userDrawn="1"/>
        </p:nvCxnSpPr>
        <p:spPr>
          <a:xfrm>
            <a:off x="0" y="6593274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7906327" y="103545"/>
            <a:ext cx="124161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ALK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289325" y="103545"/>
            <a:ext cx="290267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Allgemeine Luftfahrzeugkunde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2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mme.ag/service/" TargetMode="External"/><Relationship Id="rId3" Type="http://schemas.openxmlformats.org/officeDocument/2006/relationships/hyperlink" Target="http://www2.lba.de/LTAs/" TargetMode="External"/><Relationship Id="rId7" Type="http://schemas.openxmlformats.org/officeDocument/2006/relationships/hyperlink" Target="http://www.streifly.de/tm-d.htm" TargetMode="External"/><Relationship Id="rId2" Type="http://schemas.openxmlformats.org/officeDocument/2006/relationships/hyperlink" Target="http://ad.easa.europa.eu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g-flugzeugbau.de/tech-mitteilungen-d.html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www.alexander-schleicher.de/tm/tm_main.htm" TargetMode="External"/><Relationship Id="rId10" Type="http://schemas.openxmlformats.org/officeDocument/2006/relationships/hyperlink" Target="http://www.ltb-lindner.com/grob-segelflugzeuge-215.html" TargetMode="External"/><Relationship Id="rId4" Type="http://schemas.openxmlformats.org/officeDocument/2006/relationships/hyperlink" Target="http://www.schempp-hirth.com/support/tms-ltas.html" TargetMode="External"/><Relationship Id="rId9" Type="http://schemas.openxmlformats.org/officeDocument/2006/relationships/hyperlink" Target="http://grob-aircraft.com/index.php/62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AE7D6-54AD-4F46-8FCD-0D65389A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de-DE" dirty="0"/>
              <a:t>8.9. Lufttüchtigkeit und Instandhaltung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0CE3E2-0FC8-43C5-A5CD-1AC1B5251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7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0DFD5-44DB-45FE-B775-DF5C5399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Technische Mitteilungen werden vom Hersteller herausgegeben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E514CF-7FBB-4505-B9C9-697E58037F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282828"/>
                </a:solidFill>
                <a:latin typeface="-apple-system"/>
              </a:rPr>
              <a:t>Die aktuellsten ADs, LTAs und TMs findet man jeweils bei den Luftfahrtbehörden und den Herstellern der Luftfahrzeuge.</a:t>
            </a:r>
          </a:p>
          <a:p>
            <a:r>
              <a:rPr lang="de-DE" dirty="0">
                <a:solidFill>
                  <a:srgbClr val="282828"/>
                </a:solidFill>
                <a:latin typeface="-apple-system"/>
              </a:rPr>
              <a:t>Diese finden sich u.a. bei der </a:t>
            </a:r>
            <a:r>
              <a:rPr lang="de-DE" dirty="0">
                <a:solidFill>
                  <a:srgbClr val="282828"/>
                </a:solidFill>
                <a:latin typeface="-apple-system"/>
                <a:hlinkClick r:id="rId2" tooltip="Öffnet externen Link in neuem Fens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EASA</a:t>
            </a:r>
            <a:r>
              <a:rPr lang="de-DE" dirty="0">
                <a:solidFill>
                  <a:srgbClr val="282828"/>
                </a:solidFill>
                <a:latin typeface="-apple-system"/>
              </a:rPr>
              <a:t> und dem </a:t>
            </a:r>
            <a:r>
              <a:rPr lang="de-DE" dirty="0">
                <a:solidFill>
                  <a:srgbClr val="282828"/>
                </a:solidFill>
                <a:latin typeface="-apple-system"/>
                <a:hlinkClick r:id="rId3" tooltip="Öffnet externen Link in neuem Fens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LBA</a:t>
            </a:r>
            <a:r>
              <a:rPr lang="de-DE" dirty="0">
                <a:solidFill>
                  <a:srgbClr val="282828"/>
                </a:solidFill>
                <a:latin typeface="-apple-system"/>
              </a:rPr>
              <a:t>.</a:t>
            </a:r>
          </a:p>
          <a:p>
            <a:r>
              <a:rPr lang="de-DE" dirty="0">
                <a:solidFill>
                  <a:srgbClr val="282828"/>
                </a:solidFill>
                <a:latin typeface="-apple-system"/>
              </a:rPr>
              <a:t>Die aktuellen TMs sind bei den Herstellern der Luftfahrzeuge zu finden.</a:t>
            </a:r>
          </a:p>
          <a:p>
            <a:r>
              <a:rPr lang="de-DE" dirty="0">
                <a:solidFill>
                  <a:srgbClr val="282828"/>
                </a:solidFill>
                <a:latin typeface="-apple-system"/>
              </a:rPr>
              <a:t>Einige Links zu den TMs der Hersteller sind z.B. </a:t>
            </a:r>
            <a:r>
              <a:rPr lang="de-DE" dirty="0">
                <a:solidFill>
                  <a:srgbClr val="282828"/>
                </a:solidFill>
                <a:latin typeface="-apple-system"/>
                <a:hlinkClick r:id="rId4" tooltip="Öffnet externen Link in neuem Fens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Schempp-Hirth</a:t>
            </a:r>
            <a:r>
              <a:rPr lang="de-DE" dirty="0">
                <a:solidFill>
                  <a:srgbClr val="282828"/>
                </a:solidFill>
                <a:latin typeface="-apple-system"/>
              </a:rPr>
              <a:t>, </a:t>
            </a:r>
            <a:r>
              <a:rPr lang="de-DE" dirty="0">
                <a:solidFill>
                  <a:srgbClr val="282828"/>
                </a:solidFill>
                <a:latin typeface="-apple-system"/>
                <a:hlinkClick r:id="rId5" tooltip="Öffnet externen Link in neuem Fens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Schleicher Flugzeugbau</a:t>
            </a:r>
            <a:r>
              <a:rPr lang="de-DE" dirty="0">
                <a:solidFill>
                  <a:srgbClr val="282828"/>
                </a:solidFill>
                <a:latin typeface="-apple-system"/>
              </a:rPr>
              <a:t>, </a:t>
            </a:r>
            <a:r>
              <a:rPr lang="de-DE" dirty="0">
                <a:solidFill>
                  <a:srgbClr val="282828"/>
                </a:solidFill>
                <a:latin typeface="-apple-system"/>
                <a:hlinkClick r:id="rId6" tooltip="Öffnet externen Link in neuem Fens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DG-Flugzeugbau</a:t>
            </a:r>
            <a:r>
              <a:rPr lang="de-DE" dirty="0">
                <a:solidFill>
                  <a:srgbClr val="282828"/>
                </a:solidFill>
                <a:latin typeface="-apple-system"/>
              </a:rPr>
              <a:t>, </a:t>
            </a:r>
            <a:r>
              <a:rPr lang="de-DE" dirty="0">
                <a:solidFill>
                  <a:srgbClr val="282828"/>
                </a:solidFill>
                <a:latin typeface="-apple-system"/>
                <a:hlinkClick r:id="rId7" tooltip="Öffnet externen Link in neuem Fens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Glasfaser-Flugzeugservice</a:t>
            </a:r>
            <a:r>
              <a:rPr lang="de-DE" dirty="0">
                <a:solidFill>
                  <a:srgbClr val="282828"/>
                </a:solidFill>
                <a:latin typeface="-apple-system"/>
              </a:rPr>
              <a:t>, </a:t>
            </a:r>
            <a:r>
              <a:rPr lang="de-DE" dirty="0">
                <a:solidFill>
                  <a:srgbClr val="282828"/>
                </a:solidFill>
                <a:latin typeface="-apple-system"/>
                <a:hlinkClick r:id="rId8" tooltip="Öffnet externen Link in neuem Fens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Stemme</a:t>
            </a:r>
            <a:r>
              <a:rPr lang="de-DE" dirty="0">
                <a:solidFill>
                  <a:srgbClr val="282828"/>
                </a:solidFill>
                <a:latin typeface="-apple-system"/>
              </a:rPr>
              <a:t>, </a:t>
            </a:r>
            <a:r>
              <a:rPr lang="de-DE" dirty="0">
                <a:solidFill>
                  <a:srgbClr val="282828"/>
                </a:solidFill>
                <a:latin typeface="-apple-system"/>
                <a:hlinkClick r:id="rId9" tooltip="Grob Aircraf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Grob-Aircraft</a:t>
            </a:r>
            <a:r>
              <a:rPr lang="de-DE" dirty="0">
                <a:solidFill>
                  <a:srgbClr val="282828"/>
                </a:solidFill>
                <a:latin typeface="-apple-system"/>
              </a:rPr>
              <a:t>, </a:t>
            </a:r>
            <a:r>
              <a:rPr lang="de-DE" dirty="0">
                <a:solidFill>
                  <a:srgbClr val="282828"/>
                </a:solidFill>
                <a:latin typeface="-apple-system"/>
                <a:hlinkClick r:id="rId10" tooltip="LTB Lindn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LTB Lindner</a:t>
            </a:r>
            <a:r>
              <a:rPr lang="de-DE" dirty="0">
                <a:solidFill>
                  <a:srgbClr val="282828"/>
                </a:solidFill>
                <a:latin typeface="-apple-system"/>
              </a:rPr>
              <a:t>.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1BD0AD9-2EC5-4318-AADC-17EEA3C969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11"/>
          <a:srcRect b="24486"/>
          <a:stretch/>
        </p:blipFill>
        <p:spPr>
          <a:xfrm>
            <a:off x="7280709" y="925513"/>
            <a:ext cx="3578945" cy="4134625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2ED189-1A6A-8FBB-4B25-DACFDBD54E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79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8.9.1  Zertifizierung von Luftfahrzeugen und zugehörigen Produkten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Musterzulassung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Konformitätserklärung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Lufttüchtigkeitszeugnis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Lufttüchtigkeit und Instandhaltung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Lärmschutzzeugnis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Lufttüchtigkeitsanweisungen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buNone/>
            </a:pPr>
            <a:r>
              <a:rPr lang="de-DE" sz="1800" dirty="0"/>
              <a:t>8.9.2  Fortlaufende Lufttüchtigkeit</a:t>
            </a:r>
          </a:p>
          <a:p>
            <a:r>
              <a:rPr lang="de-DE" sz="1800" dirty="0"/>
              <a:t>Vorflugkontrollen</a:t>
            </a:r>
          </a:p>
          <a:p>
            <a:r>
              <a:rPr lang="de-DE" sz="1800" dirty="0"/>
              <a:t>Mängel oder Schäden am Luftfahrzeug</a:t>
            </a:r>
          </a:p>
          <a:p>
            <a:r>
              <a:rPr lang="de-DE" sz="1800" dirty="0"/>
              <a:t>Instandhaltung durch Instandhaltungsbetrieb</a:t>
            </a:r>
          </a:p>
          <a:p>
            <a:r>
              <a:rPr lang="de-DE" sz="1800" dirty="0"/>
              <a:t>Eingeschränkte Instandhaltung durch Piloten/Halter</a:t>
            </a:r>
          </a:p>
          <a:p>
            <a:r>
              <a:rPr lang="de-DE" sz="1800" dirty="0"/>
              <a:t>Freigabedokument</a:t>
            </a:r>
          </a:p>
          <a:p>
            <a:pPr marL="541338" indent="-541338">
              <a:buNone/>
            </a:pPr>
            <a:endParaRPr lang="de-DE" sz="18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6418FE-33FA-7689-6A34-A0FD0DC46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39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B6A75-8C84-4144-8AEF-886DE525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Fortlaufende Lufttüchtigkeit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9DCB16-6F76-43E8-9F13-2D6EDAA54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bekannteste Inspektion ist die tägliche Inspektion</a:t>
            </a:r>
          </a:p>
          <a:p>
            <a:r>
              <a:rPr lang="de-DE" dirty="0"/>
              <a:t>Jeder, der im Besitz einer gültigen LAPL(S) oder SPL ist, darf diese Prüfung durchführen und abzeichnen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A68195-1C1E-44B8-82A6-80C55DCA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983" y="2062556"/>
            <a:ext cx="8238749" cy="396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4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0DFD5-44DB-45FE-B775-DF5C5399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Tägliche Kontrollen finden sich im Flughandbuch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E514CF-7FBB-4505-B9C9-697E58037F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Es wird darauf hingewiesen, dass es wichtig ist, die Kontrolle nach jedem Aufrüsten bzw. an jedem Flugtag vor dem ersten Start vorzunehmen.</a:t>
            </a:r>
          </a:p>
          <a:p>
            <a:r>
              <a:rPr lang="de-DE" dirty="0"/>
              <a:t>Wichtiger Hinweis: Nach einer harten Landung oder falls eine andere hohe Belastung des Flugzeuges vorausgegangen ist, ist eine umfassende Kontrolle vorzunehmen, bevor der nächste Start erfolgt. </a:t>
            </a:r>
          </a:p>
          <a:p>
            <a:r>
              <a:rPr lang="de-DE" dirty="0"/>
              <a:t>Werden beiden Kontrollen Schäden festgestellt, so darf nicht gestartet werden, bevor die Schäden behoben wurden. </a:t>
            </a:r>
          </a:p>
          <a:p>
            <a:r>
              <a:rPr lang="de-DE" dirty="0"/>
              <a:t>Enthalten das Wartungs- und Reparaturhandbuchkeine entsprechenden Anweisungen, so ist mit dem Hersteller Rücksprache zunehmen.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EDD00FE2-DF7E-46E5-B233-AED5721F15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1844" y="948531"/>
            <a:ext cx="3876675" cy="5429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5FC4AF-F861-1FEA-E10A-6B73E6D0F9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92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22F8D-54A8-4716-8E90-3A05B6CF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Das Freigabedokument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91D993A-B828-4DF4-898D-27527BDBA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175" y="2021307"/>
            <a:ext cx="8549735" cy="1616878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F59C81-C3E8-DDA7-1995-A0B537F1D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0E3263E-C517-48C9-8EE7-749956923968}"/>
              </a:ext>
            </a:extLst>
          </p:cNvPr>
          <p:cNvSpPr txBox="1">
            <a:spLocks/>
          </p:cNvSpPr>
          <p:nvPr/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Das Freigabedokument ist ein Dokument, mit dem der Pilot oder Halter das Flugzeug nach einer Reparatur oder Änderung wieder freigibt.</a:t>
            </a:r>
          </a:p>
          <a:p>
            <a:r>
              <a:rPr lang="de-DE" sz="1800" dirty="0"/>
              <a:t>Die Freigabe wird im Bordbuch hinterlegt.</a:t>
            </a:r>
          </a:p>
        </p:txBody>
      </p:sp>
    </p:spTree>
    <p:extLst>
      <p:ext uri="{BB962C8B-B14F-4D97-AF65-F5344CB8AC3E}">
        <p14:creationId xmlns:p14="http://schemas.microsoft.com/office/powerpoint/2010/main" val="108064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86363-41E7-4183-ADFB-E37BD528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Das korrekte Ausfüllen des Bordbuchs ist für die rechtzeitige Wartungsplanung wichtig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98E73F-FC4A-41E6-BABC-1489661F1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Das Bordbuch ist auch der Ort, an dem Schäden und Beanstandungen erfasst und administrativ bearbeitet werden. </a:t>
            </a:r>
          </a:p>
          <a:p>
            <a:r>
              <a:rPr lang="de-DE" dirty="0"/>
              <a:t>Eine Beanstandung ist ein Mangel, der die Lufttüchtigkeit des Luftfahrzeugs nicht beeinträchtigt.</a:t>
            </a:r>
          </a:p>
        </p:txBody>
      </p:sp>
      <p:pic>
        <p:nvPicPr>
          <p:cNvPr id="4" name="Picture 2" descr="Bordbuch für Segelflugzeuge">
            <a:extLst>
              <a:ext uri="{FF2B5EF4-FFF2-40B4-BE49-F238E27FC236}">
                <a16:creationId xmlns:a16="http://schemas.microsoft.com/office/drawing/2014/main" id="{425EE65E-1DCB-4BD8-931C-32DFF1AD4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96" y="2481174"/>
            <a:ext cx="5181600" cy="242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E0B9B7-E35C-4ADD-A169-F60624CC4506}"/>
              </a:ext>
            </a:extLst>
          </p:cNvPr>
          <p:cNvSpPr txBox="1"/>
          <p:nvPr/>
        </p:nvSpPr>
        <p:spPr>
          <a:xfrm>
            <a:off x="5694387" y="5149198"/>
            <a:ext cx="1928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Bild: Siebert Luftfahrtbedarf</a:t>
            </a:r>
          </a:p>
        </p:txBody>
      </p:sp>
    </p:spTree>
    <p:extLst>
      <p:ext uri="{BB962C8B-B14F-4D97-AF65-F5344CB8AC3E}">
        <p14:creationId xmlns:p14="http://schemas.microsoft.com/office/powerpoint/2010/main" val="297003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7A12F-7929-4D28-97BD-FE6B0C71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Wenn die Flugplatz-Katze bei der Inspektion dabei sein will, dann waren da Mäuse drin!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9A042C-2092-4277-8701-6D26D5489F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119" y="892175"/>
            <a:ext cx="9869312" cy="55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4374C76-0A3D-4B6F-96FD-5277B0FA7AD4}"/>
              </a:ext>
            </a:extLst>
          </p:cNvPr>
          <p:cNvSpPr txBox="1"/>
          <p:nvPr/>
        </p:nvSpPr>
        <p:spPr>
          <a:xfrm>
            <a:off x="9662724" y="6114087"/>
            <a:ext cx="1277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Foto: Tannenberg</a:t>
            </a:r>
          </a:p>
        </p:txBody>
      </p:sp>
    </p:spTree>
    <p:extLst>
      <p:ext uri="{BB962C8B-B14F-4D97-AF65-F5344CB8AC3E}">
        <p14:creationId xmlns:p14="http://schemas.microsoft.com/office/powerpoint/2010/main" val="377314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	Flugzeugzelle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8.2	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System design, loads and stresses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8.3	Fahrwerk, Räder, Reifen und Bremsen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Landing gear, wheels,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tyres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and brakes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8.4	Masse und Schwerpunkt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Mass and balance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8.5	Steuerung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Flight controls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8.6	Instrumentierung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Instruments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8.7	Aufrüsten von Segelflugzeugen, Ruderanschlüsse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Rigging of aircraft, connection of control surfaces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	Handbücher und Betriebsanweisungen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Manuals and documents </a:t>
            </a:r>
          </a:p>
          <a:p>
            <a:pPr marL="541338" indent="-541338">
              <a:buNone/>
            </a:pPr>
            <a:r>
              <a:rPr lang="de-DE" sz="1800" dirty="0"/>
              <a:t>8.9	Lufttüchtigkeit und Instandhaltung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rgbClr val="044C96"/>
                </a:solidFill>
              </a:rPr>
              <a:t>Airworthiness and maintenance </a:t>
            </a:r>
            <a:endParaRPr lang="de-DE" sz="1600" i="1" dirty="0">
              <a:solidFill>
                <a:srgbClr val="044C96"/>
              </a:solidFill>
            </a:endParaRP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8.10	Zelle, Motoren und Propeller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Airframe, engines and propellers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8.11	Wasserballastanlagen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Water ballast systems </a:t>
            </a: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8.12	Batterien (Kapazität und Einsatzgrenzen)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Batteries (performance and operational limitations)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8.13	Rettungsfallschirme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Emergency parachutes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8.14	</a:t>
            </a:r>
            <a:r>
              <a:rPr lang="de-DE" sz="1800" dirty="0" err="1">
                <a:solidFill>
                  <a:schemeClr val="bg1">
                    <a:lumMod val="75000"/>
                  </a:schemeClr>
                </a:solidFill>
              </a:rPr>
              <a:t>Notaustiegshilfen</a:t>
            </a: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Emergency bail-out aid</a:t>
            </a: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6418FE-33FA-7689-6A34-A0FD0DC46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44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/>
              <a:t>8.9.1  Zertifizierung von Luftfahrzeugen und zugehörigen Produkten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Musterzulassung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Konformitätserklärung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Lufttüchtigkeitszeugnis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Lufttüchtigkeit und Instandhaltung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Lärmschutzzeugnis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Lufttüchtigkeitsanweisungen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8.9.2  Fortlaufende Lufttüchtigkeit</a:t>
            </a:r>
          </a:p>
          <a:p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Vorflugkontrollen</a:t>
            </a:r>
          </a:p>
          <a:p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Mängel oder Schäden am Luftfahrzeug</a:t>
            </a:r>
          </a:p>
          <a:p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Instandhaltung durch Instandhaltungsbetrieb</a:t>
            </a:r>
          </a:p>
          <a:p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Eingeschränkte Instandhaltung durch Piloten/Halter</a:t>
            </a:r>
          </a:p>
          <a:p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Freigabedokument</a:t>
            </a:r>
          </a:p>
          <a:p>
            <a:pPr marL="541338" indent="-541338">
              <a:buNone/>
            </a:pPr>
            <a:endParaRPr lang="de-DE" sz="18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6418FE-33FA-7689-6A34-A0FD0DC46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52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95242-023D-43EA-ACFB-7254605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Ein neues Segelflugzeug erhält eine Musterzulassung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3D4EC-53DB-4E51-A7B9-7727246F59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Musterzulassung bezeichnet die offizielle Zulassung (Zertifizierung) eines Flugzeugmusters zum Luftverkehr.</a:t>
            </a:r>
          </a:p>
          <a:p>
            <a:r>
              <a:rPr lang="de-DE" dirty="0"/>
              <a:t>Der Wortbestandteil Muster bezieht sich auf die Gültigkeit für Bau- oder Modellreihen (Flugzeugmuster/-typen)</a:t>
            </a:r>
          </a:p>
          <a:p>
            <a:r>
              <a:rPr lang="de-DE" dirty="0"/>
              <a:t>Im Rahmen der Zulassung wird überprüft, ob die zugrunde liegenden Bauvorschriften erfüllt wurden</a:t>
            </a:r>
          </a:p>
          <a:p>
            <a:r>
              <a:rPr lang="de-DE" dirty="0"/>
              <a:t>Sie erfolgt durch die Luftfahrtbehörde des Staates, in dem das Luftfahrzeug später registriert wird</a:t>
            </a:r>
          </a:p>
          <a:p>
            <a:r>
              <a:rPr lang="de-DE" dirty="0"/>
              <a:t>Im Gegensatz dazu existiert für einzelne Luftfahrzeuge im Selbstbau auch eine Einzelstückzulassung. </a:t>
            </a:r>
          </a:p>
          <a:p>
            <a:r>
              <a:rPr lang="de-DE" dirty="0"/>
              <a:t>Musterzulassungen sind auch für die verwendeten Triebwerke, Propeller, Geräte und Ausrüstungen erforderlich.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DC2CF2-3B48-6628-60FA-802D87F32A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51A9E7-30CF-40F7-B7F4-66631B05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764" y="1225826"/>
            <a:ext cx="3499036" cy="49511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236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D8FAB-BC3F-FA93-0441-1DFB92BA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Konformitätserklärung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708EE-CBBE-9BA5-6985-4605DC194A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Eine Konformitätserklärung ist ein Dokument, das vom Hersteller oder Importeur eines Produkts ausgestellt wird, um die Übereinstimmung des Produkts mit den geltenden europäischen Richtlinien und Normen zu bestätigen.</a:t>
            </a:r>
          </a:p>
          <a:p>
            <a:r>
              <a:rPr lang="de-DE" dirty="0"/>
              <a:t>Die Konformitätserklärung enthält in der Regel Informationen über das Flugzeug, einschließlich seiner technischen Spezifikationen und der verwendeten Materialien.</a:t>
            </a:r>
          </a:p>
          <a:p>
            <a:r>
              <a:rPr lang="de-DE" dirty="0"/>
              <a:t>Die Konformitätserklärung ist ein wichtiger Bestandteil des Zertifizierungsprozesses für Flugzeuge und muss von einer zugelassenen Stelle ausgestellt werden.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56612D-C870-5A79-38F3-3C644425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C0DC9D2-8FD3-28E3-BCFE-B20D2262A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9 8 Konformitätserklärung">
            <a:extLst>
              <a:ext uri="{FF2B5EF4-FFF2-40B4-BE49-F238E27FC236}">
                <a16:creationId xmlns:a16="http://schemas.microsoft.com/office/drawing/2014/main" id="{199F88E7-96EE-82A0-9123-6D6C86D88A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206" y="971550"/>
            <a:ext cx="569595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81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95242-023D-43EA-ACFB-7254605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Lufttüchtigkeitszeugnis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3D4EC-53DB-4E51-A7B9-7727246F5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5" y="924910"/>
            <a:ext cx="11670513" cy="5475890"/>
          </a:xfrm>
        </p:spPr>
        <p:txBody>
          <a:bodyPr>
            <a:normAutofit/>
          </a:bodyPr>
          <a:lstStyle/>
          <a:p>
            <a:r>
              <a:rPr lang="de-DE" dirty="0"/>
              <a:t>Ein Lufttüchtigkeitszeugnis ist die Bescheinigung darüber, dass ein bestimmtes Luftfahrzeug sich in einem Zustand befindet, der einen sicheren Flugbetrieb erlaubt. </a:t>
            </a:r>
          </a:p>
          <a:p>
            <a:r>
              <a:rPr lang="de-DE" dirty="0"/>
              <a:t>Dieses Lufttüchtigkeitszeugnis wird heute als ARC (</a:t>
            </a:r>
            <a:r>
              <a:rPr lang="de-DE" dirty="0" err="1"/>
              <a:t>Airworthiness</a:t>
            </a:r>
            <a:r>
              <a:rPr lang="de-DE" dirty="0"/>
              <a:t> Review </a:t>
            </a:r>
            <a:r>
              <a:rPr lang="de-DE" dirty="0" err="1"/>
              <a:t>Certificate</a:t>
            </a:r>
            <a:r>
              <a:rPr lang="de-DE" dirty="0"/>
              <a:t>) bezeichnet.</a:t>
            </a:r>
          </a:p>
          <a:p>
            <a:r>
              <a:rPr lang="de-DE" dirty="0"/>
              <a:t>In der Bundesrepublik Deutschland erfolgt die Erteilung durch das Luftfahrt-Bundesamt (LBA).</a:t>
            </a:r>
          </a:p>
          <a:p>
            <a:r>
              <a:rPr lang="de-DE" dirty="0"/>
              <a:t>Der Halter des Luftfahrzeuges und der Halter der Musterzulassung sind für die Aufrechterhaltung des Zeugnisses verantwortlich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777DAF2-CD44-79B1-0B99-1DF2D3A69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3397FCA-05ED-6A4F-B545-0A1DE0C2997B}"/>
              </a:ext>
            </a:extLst>
          </p:cNvPr>
          <p:cNvGrpSpPr/>
          <p:nvPr/>
        </p:nvGrpSpPr>
        <p:grpSpPr>
          <a:xfrm>
            <a:off x="3304536" y="2700134"/>
            <a:ext cx="5582927" cy="3808596"/>
            <a:chOff x="5025488" y="1089974"/>
            <a:chExt cx="6921922" cy="467805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2A4B7CBC-56EE-4825-A5E4-2FB3B87CE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5488" y="1089974"/>
              <a:ext cx="6921922" cy="467805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6EC5423-B9CC-4A07-89B0-0A3C1AA379A7}"/>
                    </a:ext>
                  </a:extLst>
                </p14:cNvPr>
                <p14:cNvContentPartPr/>
                <p14:nvPr/>
              </p14:nvContentPartPr>
              <p14:xfrm>
                <a:off x="9915798" y="2854706"/>
                <a:ext cx="765453" cy="87277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6EC5423-B9CC-4A07-89B0-0A3C1AA379A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904633" y="2843630"/>
                  <a:ext cx="787336" cy="108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037A660-6DE0-48CA-8EB4-D415C8707DAD}"/>
                    </a:ext>
                  </a:extLst>
                </p14:cNvPr>
                <p14:cNvContentPartPr/>
                <p14:nvPr/>
              </p14:nvContentPartPr>
              <p14:xfrm>
                <a:off x="5414044" y="2181180"/>
                <a:ext cx="293400" cy="74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037A660-6DE0-48CA-8EB4-D415C8707DA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02897" y="2170168"/>
                  <a:ext cx="315249" cy="96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F425697-8982-4F2B-8744-E05DB8A18232}"/>
                    </a:ext>
                  </a:extLst>
                </p14:cNvPr>
                <p14:cNvContentPartPr/>
                <p14:nvPr/>
              </p14:nvContentPartPr>
              <p14:xfrm>
                <a:off x="5540866" y="2847652"/>
                <a:ext cx="293400" cy="74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F425697-8982-4F2B-8744-E05DB8A182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29719" y="2836640"/>
                  <a:ext cx="315249" cy="9646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514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DABA1-2A66-45D6-BB66-DD29F197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Instandhaltungs-Programm (IHP)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10257D-1220-4042-AB6F-92C3BC509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5" y="924910"/>
            <a:ext cx="7064137" cy="547589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 technische Verwaltung enthält u.a. ein genehmigtes „Instandhaltungs-Programm“ (IHP) sowie Dokumente, die belegen, dass das Luftfahrzeug alle Lufttüchtigkeitsanforderungen erfüllt.</a:t>
            </a:r>
          </a:p>
          <a:p>
            <a:pPr marL="0" indent="0">
              <a:buNone/>
            </a:pPr>
            <a:r>
              <a:rPr lang="de-DE" dirty="0"/>
              <a:t>Dokumente des IHP „Aircraft </a:t>
            </a:r>
            <a:r>
              <a:rPr lang="de-DE" dirty="0" err="1"/>
              <a:t>Maintenence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“ </a:t>
            </a:r>
          </a:p>
          <a:p>
            <a:r>
              <a:rPr lang="de-DE" dirty="0"/>
              <a:t>das Bordbuch, </a:t>
            </a:r>
          </a:p>
          <a:p>
            <a:r>
              <a:rPr lang="de-DE" dirty="0"/>
              <a:t>die Instandhaltungserklärung, </a:t>
            </a:r>
          </a:p>
          <a:p>
            <a:r>
              <a:rPr lang="de-DE" dirty="0"/>
              <a:t>Freigabeerklärungen z.B. nach einer Wartungsmaßnahme, </a:t>
            </a:r>
          </a:p>
          <a:p>
            <a:r>
              <a:rPr lang="de-DE" dirty="0"/>
              <a:t>aber auch der Status von vorgeschriebenen Inspektionen, Lufttüchtigkeitsanweisungen, Technischen Mitteilungen (TMs) und/oder Änderungen (Service Bulletins: SBs).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Die komplexen Wartungsarbeiten sollten immer von einem qualifizierten Techniker (z.B. einem Flugzeugwart, Zellenwart, Werkstattleiter oder Prüfer) durchgeführt werden.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F4AE0F-28E8-FDF5-0B00-EDC2B7DEE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Instandhaltungsprogramm (IHP) - Segelflug.de">
            <a:extLst>
              <a:ext uri="{FF2B5EF4-FFF2-40B4-BE49-F238E27FC236}">
                <a16:creationId xmlns:a16="http://schemas.microsoft.com/office/drawing/2014/main" id="{947A00D1-C138-40DA-8D67-36707F52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59" y="1225826"/>
            <a:ext cx="3496741" cy="49511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5CDB6E6-A4E3-444D-9A7D-43C600A49CE8}"/>
                  </a:ext>
                </a:extLst>
              </p14:cNvPr>
              <p14:cNvContentPartPr/>
              <p14:nvPr/>
            </p14:nvContentPartPr>
            <p14:xfrm>
              <a:off x="9935677" y="2411082"/>
              <a:ext cx="293400" cy="748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5CDB6E6-A4E3-444D-9A7D-43C600A49C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26677" y="2402082"/>
                <a:ext cx="311040" cy="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72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9AF129-E4E9-4423-940D-CDD28CA5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Lärmzertifikat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5025D8-805E-471D-8A19-D06818B6E5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Segelflugzeuge mit einem "Selbststarter" als Hilfsmotor müssen ein Lärmzeugnis haben, aus dem hervorgeht, in welche Lärmklasse sie fallen. </a:t>
            </a:r>
          </a:p>
          <a:p>
            <a:r>
              <a:rPr lang="de-DE" sz="1800" dirty="0"/>
              <a:t>Segelflugzeuge mit einer so genannten "Heimkehrhilfe" als Hilfsmotor sind davon ausgenommen, da sie, vom Boden aus gemessen, wenig oder keinen Lärm erzeugen. </a:t>
            </a:r>
          </a:p>
          <a:p>
            <a:r>
              <a:rPr lang="de-DE" sz="1800" dirty="0"/>
              <a:t>Diese Befreiung wird in einer mitzuführenden Erklärung angegeben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D1AC5AF-3E94-4FE4-B382-2563F85720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3483" y="1081749"/>
            <a:ext cx="5753396" cy="5162815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A481AD-AFD9-7263-8E96-1CF8F054E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19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29D8E-2695-0F5F-4700-3F3C7CEF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Lufttüchtigkeitsanweisungen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320F10-EEA0-2270-1C54-88B4B131B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Eine Lufttüchtigkeitsanweisung (LTA), englisch </a:t>
            </a:r>
            <a:r>
              <a:rPr lang="de-DE" dirty="0" err="1"/>
              <a:t>airworthiness</a:t>
            </a:r>
            <a:r>
              <a:rPr lang="de-DE" dirty="0"/>
              <a:t> </a:t>
            </a:r>
            <a:r>
              <a:rPr lang="de-DE" dirty="0" err="1"/>
              <a:t>directive</a:t>
            </a:r>
            <a:r>
              <a:rPr lang="de-DE" dirty="0"/>
              <a:t> (AD), enthält eine Liste mit verbindlich durchzuführenden Maßnahmen, wenn sich nach Zulassung eines Luftfahrtgerätes dessen Mangelhaftigkeit herausstellt, und dadurch die Lufttüchtigkeit eingeschränkt ist.</a:t>
            </a:r>
          </a:p>
          <a:p>
            <a:r>
              <a:rPr lang="de-DE" dirty="0"/>
              <a:t>Erst wenn die angeordneten Maßnahmen vorschriftsgemäß durchgeführt worden sind, darf das betroffene Luftfahrtgerät wieder in Betrieb genommen werden.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96B2EF-74B7-01F2-6CE7-45D0C511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646FBAF-F3FD-2B69-DE5C-54E6E06E0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11" y="2516037"/>
            <a:ext cx="7569582" cy="40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197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963</Words>
  <Application>Microsoft Office PowerPoint</Application>
  <PresentationFormat>Breitbild</PresentationFormat>
  <Paragraphs>114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-apple-system</vt:lpstr>
      <vt:lpstr>Arial</vt:lpstr>
      <vt:lpstr>Arial Rounded MT Bold</vt:lpstr>
      <vt:lpstr>Calibri</vt:lpstr>
      <vt:lpstr>Calibri Light</vt:lpstr>
      <vt:lpstr>1_Office</vt:lpstr>
      <vt:lpstr>8.9. Lufttüchtigkeit und Instandhaltung </vt:lpstr>
      <vt:lpstr>Inhalt</vt:lpstr>
      <vt:lpstr>Inhalt</vt:lpstr>
      <vt:lpstr>Ein neues Segelflugzeug erhält eine Musterzulassung</vt:lpstr>
      <vt:lpstr>Konformitätserklärung</vt:lpstr>
      <vt:lpstr>Lufttüchtigkeitszeugnis</vt:lpstr>
      <vt:lpstr>Instandhaltungs-Programm (IHP)</vt:lpstr>
      <vt:lpstr>Lärmzertifikat</vt:lpstr>
      <vt:lpstr>Lufttüchtigkeitsanweisungen</vt:lpstr>
      <vt:lpstr>Technische Mitteilungen werden vom Hersteller herausgegeben</vt:lpstr>
      <vt:lpstr>Inhalt</vt:lpstr>
      <vt:lpstr>Fortlaufende Lufttüchtigkeit</vt:lpstr>
      <vt:lpstr>Tägliche Kontrollen finden sich im Flughandbuch</vt:lpstr>
      <vt:lpstr>Das Freigabedokument</vt:lpstr>
      <vt:lpstr>Das korrekte Ausfüllen des Bordbuchs ist für die rechtzeitige Wartungsplanung wichtig</vt:lpstr>
      <vt:lpstr>Wenn die Flugplatz-Katze bei der Inspektion dabei sein will, dann waren da Mäuse drin!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Tannenberg</dc:creator>
  <cp:lastModifiedBy>Robin Tannenberg</cp:lastModifiedBy>
  <cp:revision>3</cp:revision>
  <dcterms:created xsi:type="dcterms:W3CDTF">2021-10-14T16:59:56Z</dcterms:created>
  <dcterms:modified xsi:type="dcterms:W3CDTF">2024-01-28T19:27:39Z</dcterms:modified>
</cp:coreProperties>
</file>