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32" r:id="rId2"/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57" r:id="rId12"/>
    <p:sldId id="358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</p:sldIdLst>
  <p:sldSz cx="9144000" cy="5143500" type="screen16x9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A3DE"/>
    <a:srgbClr val="A6BEE8"/>
    <a:srgbClr val="CEDBF2"/>
    <a:srgbClr val="DCE5F4"/>
    <a:srgbClr val="EBF0F9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4650" autoAdjust="0"/>
  </p:normalViewPr>
  <p:slideViewPr>
    <p:cSldViewPr>
      <p:cViewPr varScale="1">
        <p:scale>
          <a:sx n="101" d="100"/>
          <a:sy n="101" d="100"/>
        </p:scale>
        <p:origin x="-792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90334-D70E-4E63-A03C-3DA018882F16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4F7A-1F3A-4791-9080-BF5D100605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41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5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7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38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2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9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24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2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0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8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60000">
              <a:srgbClr val="CEDBF2"/>
            </a:gs>
            <a:gs pos="100000">
              <a:srgbClr val="DCE5F4"/>
            </a:gs>
            <a:gs pos="100000">
              <a:srgbClr val="F3F6FB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424D-B0D6-44A2-A803-72C547A7FABB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CFE95-16A7-4E56-9591-DAB848DDC9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5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hyperlink" Target="http://www.hangsim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366418" y="116632"/>
            <a:ext cx="4392488" cy="94295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Segelkunstflugausbildung</a:t>
            </a:r>
          </a:p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DAeC e. V.</a:t>
            </a:r>
            <a:endParaRPr lang="de-DE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18380" y="1280312"/>
            <a:ext cx="4644516" cy="3459235"/>
            <a:chOff x="318380" y="1280312"/>
            <a:chExt cx="4644516" cy="3459235"/>
          </a:xfrm>
        </p:grpSpPr>
        <p:sp>
          <p:nvSpPr>
            <p:cNvPr id="18" name="Abgerundetes Rechteck 17"/>
            <p:cNvSpPr/>
            <p:nvPr/>
          </p:nvSpPr>
          <p:spPr>
            <a:xfrm>
              <a:off x="323528" y="1280312"/>
              <a:ext cx="2317110" cy="1014958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ADVANCED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Kunstflug </a:t>
              </a:r>
              <a:r>
                <a:rPr lang="de-DE" sz="20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Fortge-schrittenenrechte</a:t>
              </a:r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Abgerundetes Rechteck 18"/>
            <p:cNvSpPr/>
            <p:nvPr/>
          </p:nvSpPr>
          <p:spPr>
            <a:xfrm>
              <a:off x="331390" y="2518851"/>
              <a:ext cx="2188382" cy="1312065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entspricht der ehemaligen Ausbildung nach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AMC FCL.800</a:t>
              </a:r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Abgerundetes Rechteck 19"/>
            <p:cNvSpPr/>
            <p:nvPr/>
          </p:nvSpPr>
          <p:spPr>
            <a:xfrm>
              <a:off x="318380" y="4052048"/>
              <a:ext cx="4644516" cy="687499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Abschnitt SPL SFCL.200 Kunstflugrechte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AMC</a:t>
              </a:r>
              <a:r>
                <a:rPr lang="de-DE" sz="2000" b="1" i="1" baseline="30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SFCL.200 (b)(c)(d)(e)</a:t>
              </a:r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5534770" y="1275072"/>
            <a:ext cx="3285702" cy="3456918"/>
            <a:chOff x="5534770" y="1275072"/>
            <a:chExt cx="3285702" cy="3456918"/>
          </a:xfrm>
        </p:grpSpPr>
        <p:sp>
          <p:nvSpPr>
            <p:cNvPr id="21" name="Abgerundetes Rechteck 20"/>
            <p:cNvSpPr/>
            <p:nvPr/>
          </p:nvSpPr>
          <p:spPr>
            <a:xfrm>
              <a:off x="6823357" y="1275072"/>
              <a:ext cx="1997115" cy="102019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1">
                  <a:shade val="50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 A S I C</a:t>
              </a:r>
            </a:p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Kunstflug</a:t>
              </a:r>
            </a:p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Basisrechte</a:t>
              </a:r>
              <a:endParaRPr lang="de-DE" b="1" i="1" dirty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Abgerundetes Rechteck 21"/>
            <p:cNvSpPr/>
            <p:nvPr/>
          </p:nvSpPr>
          <p:spPr>
            <a:xfrm>
              <a:off x="6815459" y="2526408"/>
              <a:ext cx="1997595" cy="130088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1">
                  <a:shade val="50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neue Ausbildung,</a:t>
              </a:r>
            </a:p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„kleine Segelkunstflug-</a:t>
              </a:r>
            </a:p>
            <a:p>
              <a:pPr algn="ctr"/>
              <a:r>
                <a:rPr lang="de-DE" b="1" i="1" dirty="0" err="1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erlaubnis</a:t>
              </a:r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</a:t>
              </a:r>
              <a:endParaRPr lang="de-DE" b="1" i="1" dirty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Abgerundetes Rechteck 22"/>
            <p:cNvSpPr/>
            <p:nvPr/>
          </p:nvSpPr>
          <p:spPr>
            <a:xfrm>
              <a:off x="5534770" y="4044491"/>
              <a:ext cx="3266880" cy="687499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accent1">
                  <a:shade val="50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Abschnitt </a:t>
              </a:r>
              <a:r>
                <a:rPr lang="de-DE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SPL </a:t>
              </a:r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SFCL.200 Kunst-</a:t>
              </a:r>
            </a:p>
            <a:p>
              <a:pPr algn="ctr"/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flugrechte AMC</a:t>
              </a:r>
              <a:r>
                <a:rPr lang="de-DE" b="1" i="1" baseline="30000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SFCL.200 (</a:t>
              </a:r>
              <a:r>
                <a:rPr lang="de-DE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b)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2908259" y="1275606"/>
            <a:ext cx="3672408" cy="2546946"/>
            <a:chOff x="2908259" y="1275606"/>
            <a:chExt cx="3672408" cy="2546946"/>
          </a:xfrm>
        </p:grpSpPr>
        <p:sp>
          <p:nvSpPr>
            <p:cNvPr id="24" name="Abgerundetes Rechteck 23"/>
            <p:cNvSpPr/>
            <p:nvPr/>
          </p:nvSpPr>
          <p:spPr>
            <a:xfrm>
              <a:off x="2908259" y="1275606"/>
              <a:ext cx="3672408" cy="1301941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DVO (EU) 2018/1976 Anhang III Teil SFCL eingeführt durch die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DVO (EU) 2020/358 am 08.04.2020</a:t>
              </a:r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Abgerundetes Rechteck 24"/>
            <p:cNvSpPr/>
            <p:nvPr/>
          </p:nvSpPr>
          <p:spPr>
            <a:xfrm>
              <a:off x="3203848" y="2807594"/>
              <a:ext cx="3096344" cy="1014958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Rule</a:t>
              </a: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Book </a:t>
              </a:r>
              <a:r>
                <a:rPr lang="de-DE" sz="20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Sailplane</a:t>
              </a:r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oder auf deutsch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Regelbuch Segelflug</a:t>
              </a:r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2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10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pic>
        <p:nvPicPr>
          <p:cNvPr id="10" name="Trudeln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901" y="703118"/>
            <a:ext cx="7444655" cy="4187619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3340244" y="94919"/>
            <a:ext cx="246351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Trudeln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11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51520" y="1099838"/>
            <a:ext cx="3947249" cy="3168352"/>
            <a:chOff x="467544" y="3284984"/>
            <a:chExt cx="3947249" cy="3168352"/>
          </a:xfrm>
        </p:grpSpPr>
        <p:sp>
          <p:nvSpPr>
            <p:cNvPr id="18" name="Abgerundetes Rechteck 17"/>
            <p:cNvSpPr/>
            <p:nvPr/>
          </p:nvSpPr>
          <p:spPr>
            <a:xfrm>
              <a:off x="467544" y="3284984"/>
              <a:ext cx="3947249" cy="316835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0.0  kein Aresti   K 12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</a:t>
              </a:r>
            </a:p>
            <a:p>
              <a:pPr algn="ctr"/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</a:t>
              </a:r>
              <a:r>
                <a:rPr lang="de-DE" sz="32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Lazy</a:t>
              </a:r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32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Eight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890" y="4365104"/>
              <a:ext cx="3176556" cy="1385977"/>
            </a:xfrm>
            <a:prstGeom prst="rect">
              <a:avLst/>
            </a:prstGeom>
          </p:spPr>
        </p:pic>
      </p:grpSp>
      <p:sp>
        <p:nvSpPr>
          <p:cNvPr id="20" name="Abgerundetes Rechteck 19"/>
          <p:cNvSpPr/>
          <p:nvPr/>
        </p:nvSpPr>
        <p:spPr>
          <a:xfrm>
            <a:off x="3162320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Lazy</a:t>
            </a:r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4499992" y="860881"/>
            <a:ext cx="4446700" cy="370977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erhöhter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Geschwindigkeit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Normalfluglage eine konstant hochgezogene 180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 Kehrtkurve in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Richtung (Querneigung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Scheitel 60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 bis 90°),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dann fallend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Fahrt aufholen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anschließender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hochgezogener Kehrtkurve </a:t>
            </a:r>
            <a:r>
              <a: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die andere </a:t>
            </a:r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Richtung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feld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</p:spTree>
    <p:extLst>
      <p:ext uri="{BB962C8B-B14F-4D97-AF65-F5344CB8AC3E}">
        <p14:creationId xmlns:p14="http://schemas.microsoft.com/office/powerpoint/2010/main" val="8644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Buko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12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Lazy Eight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924" y="714782"/>
            <a:ext cx="7401584" cy="4163391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3162320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Lazy</a:t>
            </a:r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feld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</p:spTree>
    <p:extLst>
      <p:ext uri="{BB962C8B-B14F-4D97-AF65-F5344CB8AC3E}">
        <p14:creationId xmlns:p14="http://schemas.microsoft.com/office/powerpoint/2010/main" val="4976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13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5840255" y="1193606"/>
            <a:ext cx="2664296" cy="316835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ganzer, möglichst runder Überschlag nach oben aus Normalfluglage in Normalfluglage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683568" y="1193607"/>
            <a:ext cx="4306884" cy="3168352"/>
            <a:chOff x="755576" y="2420888"/>
            <a:chExt cx="4306884" cy="3168352"/>
          </a:xfrm>
        </p:grpSpPr>
        <p:sp>
          <p:nvSpPr>
            <p:cNvPr id="19" name="Abgerundetes Rechteck 18"/>
            <p:cNvSpPr/>
            <p:nvPr/>
          </p:nvSpPr>
          <p:spPr>
            <a:xfrm>
              <a:off x="755576" y="2420888"/>
              <a:ext cx="4306884" cy="316835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7.4.1.1  </a:t>
              </a: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</a:t>
              </a:r>
            </a:p>
            <a:p>
              <a:r>
                <a:rPr lang="de-DE" sz="2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10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</a:t>
              </a:r>
            </a:p>
            <a:p>
              <a:pPr algn="ctr"/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positiver Loop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53" y="2996952"/>
              <a:ext cx="2753161" cy="1947478"/>
            </a:xfrm>
            <a:prstGeom prst="rect">
              <a:avLst/>
            </a:prstGeom>
          </p:spPr>
        </p:pic>
      </p:grpSp>
      <p:sp>
        <p:nvSpPr>
          <p:cNvPr id="21" name="Abgerundetes Rechteck 20"/>
          <p:cNvSpPr/>
          <p:nvPr/>
        </p:nvSpPr>
        <p:spPr>
          <a:xfrm>
            <a:off x="2980204" y="94919"/>
            <a:ext cx="317597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positiver Loop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14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pic>
        <p:nvPicPr>
          <p:cNvPr id="10" name="Looping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44" y="714013"/>
            <a:ext cx="7437416" cy="4183547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2980204" y="94919"/>
            <a:ext cx="317597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positiver Loop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15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162320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Abschwung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5436096" y="811775"/>
            <a:ext cx="3384376" cy="194885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Normalfluglage </a:t>
            </a:r>
            <a:r>
              <a:rPr lang="de-DE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halbe Rolle 45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°/30° auf-</a:t>
            </a:r>
            <a:r>
              <a:rPr lang="de-DE" sz="2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wärts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mit einem 5/8 Loop nach unten in die Normalfluglage steuern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23528" y="805773"/>
            <a:ext cx="4801143" cy="1948855"/>
            <a:chOff x="323528" y="995972"/>
            <a:chExt cx="4801143" cy="1948855"/>
          </a:xfrm>
        </p:grpSpPr>
        <p:sp>
          <p:nvSpPr>
            <p:cNvPr id="20" name="Abgerundetes Rechteck 19"/>
            <p:cNvSpPr/>
            <p:nvPr/>
          </p:nvSpPr>
          <p:spPr>
            <a:xfrm>
              <a:off x="323528" y="995972"/>
              <a:ext cx="4752528" cy="1948855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395536" y="995972"/>
              <a:ext cx="4729135" cy="1833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Katalognummer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8.5.2.1        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10</a:t>
              </a: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9.1.2.2        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  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gesamt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     K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Abschwung  (Rollenkehre)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33" y="1312706"/>
              <a:ext cx="2088232" cy="1010006"/>
            </a:xfrm>
            <a:prstGeom prst="rect">
              <a:avLst/>
            </a:prstGeom>
          </p:spPr>
        </p:pic>
      </p:grpSp>
      <p:sp>
        <p:nvSpPr>
          <p:cNvPr id="23" name="Abgerundetes Rechteck 22"/>
          <p:cNvSpPr/>
          <p:nvPr/>
        </p:nvSpPr>
        <p:spPr>
          <a:xfrm>
            <a:off x="5444012" y="3003801"/>
            <a:ext cx="3410479" cy="180019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1">
                <a:shade val="50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Normalfluglage halbe Rolle in den Rückenflug mit anschließendem halben Loop in Normalfluglage</a:t>
            </a:r>
            <a:endParaRPr lang="de-DE" sz="2000" b="1" i="1" dirty="0">
              <a:solidFill>
                <a:srgbClr val="82A3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323528" y="2993892"/>
            <a:ext cx="4889813" cy="1810106"/>
            <a:chOff x="323528" y="2993892"/>
            <a:chExt cx="4889813" cy="1810106"/>
          </a:xfrm>
        </p:grpSpPr>
        <p:sp>
          <p:nvSpPr>
            <p:cNvPr id="25" name="Abgerundetes Rechteck 24"/>
            <p:cNvSpPr/>
            <p:nvPr/>
          </p:nvSpPr>
          <p:spPr>
            <a:xfrm>
              <a:off x="323528" y="2993892"/>
              <a:ext cx="4752528" cy="1810106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1">
                  <a:shade val="50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484206" y="3045275"/>
              <a:ext cx="4729135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</a:t>
              </a:r>
              <a:r>
                <a:rPr lang="de-DE" sz="20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</a:t>
              </a:r>
              <a:r>
                <a:rPr lang="de-DE" sz="2000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r>
                <a:rPr lang="de-DE" sz="2000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0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7.2.3.3          </a:t>
              </a:r>
              <a:r>
                <a:rPr lang="de-DE" sz="2000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</a:t>
              </a:r>
              <a:r>
                <a:rPr lang="de-DE" sz="20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6</a:t>
              </a:r>
              <a:endParaRPr lang="de-DE" sz="2000" b="1" i="1" dirty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000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0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9.1.3.2          </a:t>
              </a:r>
              <a:r>
                <a:rPr lang="de-DE" sz="2000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 </a:t>
              </a:r>
              <a:r>
                <a:rPr lang="de-DE" sz="20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  </a:t>
              </a:r>
              <a:endParaRPr lang="de-DE" sz="2000" b="1" i="1" dirty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000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0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gesamt</a:t>
              </a:r>
              <a:r>
                <a:rPr lang="de-DE" sz="2000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    </a:t>
              </a:r>
              <a:r>
                <a:rPr lang="de-DE" sz="20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de-DE" sz="2000" b="1" i="1" dirty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</a:t>
              </a:r>
              <a:r>
                <a:rPr lang="de-DE" sz="20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endParaRPr lang="de-DE" sz="2000" b="1" i="1" dirty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000" b="1" i="1" dirty="0" smtClean="0">
                  <a:solidFill>
                    <a:srgbClr val="82A3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Abschwung  (Rollenkehre)</a:t>
              </a:r>
              <a:endParaRPr lang="de-DE" sz="2000" b="1" i="1" dirty="0">
                <a:solidFill>
                  <a:srgbClr val="82A3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219822"/>
              <a:ext cx="1403306" cy="1294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16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162320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Abschwung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Abschwung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023" y="699542"/>
            <a:ext cx="7394540" cy="41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17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162320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Aufschwung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5436096" y="900452"/>
            <a:ext cx="3384376" cy="224215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Normalfluglage halben Loop in den Rücken mit anschließender halben Rolle in Normalfluglage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2210850" y="3450960"/>
            <a:ext cx="4680520" cy="129614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Überschlagskehre, Immelmann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23528" y="900452"/>
            <a:ext cx="4801143" cy="2242154"/>
            <a:chOff x="323528" y="2122950"/>
            <a:chExt cx="4801143" cy="2242154"/>
          </a:xfrm>
        </p:grpSpPr>
        <p:sp>
          <p:nvSpPr>
            <p:cNvPr id="21" name="Abgerundetes Rechteck 20"/>
            <p:cNvSpPr/>
            <p:nvPr/>
          </p:nvSpPr>
          <p:spPr>
            <a:xfrm>
              <a:off x="323528" y="2122950"/>
              <a:ext cx="4752528" cy="2242154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395536" y="2303903"/>
              <a:ext cx="472913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Katalognummer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7.2.2.1        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10</a:t>
              </a: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9.1.3.2        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  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gesamt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     K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Aufschwung  (Überschlagskehre)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292328"/>
              <a:ext cx="1668923" cy="147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18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pic>
        <p:nvPicPr>
          <p:cNvPr id="10" name="Aufschwung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255" y="699542"/>
            <a:ext cx="7435933" cy="4182713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3162320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Aufschwung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19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957344" y="94919"/>
            <a:ext cx="3281888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gesteuerte Rolle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5436096" y="1075129"/>
            <a:ext cx="3384376" cy="188211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ganze gesteuerte Rolle links und rechts aus Normalfluglage in Normalfluglage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2275301" y="3435846"/>
            <a:ext cx="4680520" cy="129614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 Roll (Zeiteinheit unter 10 Sekunden)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23528" y="904447"/>
            <a:ext cx="4801143" cy="2242154"/>
            <a:chOff x="323528" y="2122950"/>
            <a:chExt cx="4801143" cy="2242154"/>
          </a:xfrm>
        </p:grpSpPr>
        <p:sp>
          <p:nvSpPr>
            <p:cNvPr id="21" name="Abgerundetes Rechteck 20"/>
            <p:cNvSpPr/>
            <p:nvPr/>
          </p:nvSpPr>
          <p:spPr>
            <a:xfrm>
              <a:off x="323528" y="2122950"/>
              <a:ext cx="4752528" cy="2242154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395536" y="2303903"/>
              <a:ext cx="472913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Katalognummer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9.1.3.4       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 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Rolle links</a:t>
              </a:r>
            </a:p>
            <a:p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Rolle rechts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4478" y="3140968"/>
              <a:ext cx="2061538" cy="648071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756" y="2348880"/>
              <a:ext cx="2079888" cy="651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195736" y="110759"/>
            <a:ext cx="4752528" cy="94882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b="1" i="1" spc="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</a:t>
            </a:r>
          </a:p>
          <a:p>
            <a:pPr algn="ctr"/>
            <a:r>
              <a:rPr lang="de-DE" sz="3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Fortgeschrittenenrechte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2613613" y="1275606"/>
            <a:ext cx="6120680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Empf. 100 Stunden als PIC in Segelflugzeugen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2624247" y="2211710"/>
            <a:ext cx="6120680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Ausbildungskurs  ATO / DTO (Theorie + Praxis);</a:t>
            </a:r>
          </a:p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Schulung aller Ausbildungsinhalte auf Segelflugzeugen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0" y="1419622"/>
            <a:ext cx="1687913" cy="42890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5" y="2358870"/>
            <a:ext cx="1687913" cy="428904"/>
          </a:xfrm>
          <a:prstGeom prst="rect">
            <a:avLst/>
          </a:prstGeom>
        </p:spPr>
      </p:pic>
      <p:sp>
        <p:nvSpPr>
          <p:cNvPr id="22" name="Abgerundetes Rechteck 21"/>
          <p:cNvSpPr/>
          <p:nvPr/>
        </p:nvSpPr>
        <p:spPr>
          <a:xfrm>
            <a:off x="2626665" y="3147814"/>
            <a:ext cx="6120680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gilt auch für TMG, wenn der Auszubildende einen gültigen SPL mit TMG Berechtigung besitzt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2628590" y="4083918"/>
            <a:ext cx="6120680" cy="7199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wenn im Ausbildungskurs alle Ausbildungsinhalte soweit möglich auf TMG geschult wurden</a:t>
            </a:r>
            <a:endParaRPr lang="de-DE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21" y="3332137"/>
            <a:ext cx="1270726" cy="43317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26461"/>
            <a:ext cx="1270726" cy="4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20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957344" y="94919"/>
            <a:ext cx="3281888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gesteuerte Rolle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Rolle links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921" y="701332"/>
            <a:ext cx="7421641" cy="41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21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609608" y="94919"/>
            <a:ext cx="198574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5436096" y="957346"/>
            <a:ext cx="3384376" cy="367240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Normalfluglage senkrecht nach oben mit anschließender Drehung um die Hochachse (Scheitelpunkt) und kurzer Senkrechten nach unten in die Normalfluglage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323528" y="4155926"/>
            <a:ext cx="4752527" cy="57606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Hammerhead</a:t>
            </a:r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Stall Turn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23528" y="843558"/>
            <a:ext cx="4801143" cy="3046988"/>
            <a:chOff x="323528" y="843558"/>
            <a:chExt cx="4801143" cy="3046988"/>
          </a:xfrm>
        </p:grpSpPr>
        <p:sp>
          <p:nvSpPr>
            <p:cNvPr id="20" name="Abgerundetes Rechteck 19"/>
            <p:cNvSpPr/>
            <p:nvPr/>
          </p:nvSpPr>
          <p:spPr>
            <a:xfrm>
              <a:off x="323528" y="843558"/>
              <a:ext cx="4752528" cy="3046988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395536" y="843558"/>
              <a:ext cx="4729135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Katalognummer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5.2.1.1              </a:t>
              </a:r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</a:p>
            <a:p>
              <a:r>
                <a:rPr lang="de-DE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Turn links</a:t>
              </a:r>
            </a:p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Turn rechts</a:t>
              </a:r>
              <a:endParaRPr lang="de-DE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966" y="1210771"/>
              <a:ext cx="592849" cy="1777757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72" y="1563638"/>
              <a:ext cx="784564" cy="1815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22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609608" y="94919"/>
            <a:ext cx="198574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urn links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697" y="701333"/>
            <a:ext cx="7451953" cy="41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23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798234" y="771550"/>
            <a:ext cx="7518308" cy="504056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zusammenhängendes Kunstflugprogramm  z.B.:</a:t>
            </a:r>
            <a:endParaRPr lang="de-DE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310973" y="1611028"/>
            <a:ext cx="2677866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positiver Loop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3207662" y="94919"/>
            <a:ext cx="2705824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6140629" y="1608980"/>
            <a:ext cx="2677865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Abschwung links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6138856" y="3075806"/>
            <a:ext cx="2677865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rechts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303417" y="3075806"/>
            <a:ext cx="2677865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Rolle links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303416" y="3811000"/>
            <a:ext cx="2677866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links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300857" y="2340612"/>
            <a:ext cx="2677866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Aufschwung rechts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05" y="1476516"/>
            <a:ext cx="2905512" cy="2905512"/>
          </a:xfrm>
          <a:prstGeom prst="rect">
            <a:avLst/>
          </a:prstGeom>
        </p:spPr>
      </p:pic>
      <p:sp>
        <p:nvSpPr>
          <p:cNvPr id="26" name="Abgerundetes Rechteck 25"/>
          <p:cNvSpPr/>
          <p:nvPr/>
        </p:nvSpPr>
        <p:spPr>
          <a:xfrm>
            <a:off x="6142880" y="3809102"/>
            <a:ext cx="2669602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Rolle rechts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6139609" y="2342227"/>
            <a:ext cx="2678298" cy="4304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ggf.  </a:t>
            </a:r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Winkel ab  </a:t>
            </a:r>
            <a:r>
              <a:rPr lang="de-DE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(Fahrtholen)</a:t>
            </a:r>
            <a:endParaRPr lang="de-DE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1994826" y="4540252"/>
            <a:ext cx="5112568" cy="286417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Ggf. Steilkreise, Seitengleitflug in der Kurve</a:t>
            </a:r>
            <a:endParaRPr lang="de-DE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24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555776" y="94919"/>
            <a:ext cx="4017208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Ausbildungsnachweis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85" y="699542"/>
            <a:ext cx="7276685" cy="41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25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4792374" y="3003798"/>
            <a:ext cx="3596050" cy="115974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„Solo“ Beherrschung  des zusammenhängenden Kunstflugprogramms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2846787" y="717307"/>
            <a:ext cx="3453405" cy="36004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Abschluss der Ausbildung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764511" y="1851670"/>
            <a:ext cx="2898576" cy="948881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erforderliche Theorie-</a:t>
            </a:r>
          </a:p>
          <a:p>
            <a:pPr algn="ctr"/>
            <a:r>
              <a:rPr lang="de-DE" sz="2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kenntnisse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erworben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1262648" y="1275606"/>
            <a:ext cx="1872208" cy="36004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Theorie</a:t>
            </a:r>
            <a:endParaRPr lang="de-DE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5598368" y="1275606"/>
            <a:ext cx="1872208" cy="36004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Praxis</a:t>
            </a:r>
            <a:endParaRPr lang="de-DE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755576" y="3003798"/>
            <a:ext cx="2887836" cy="115212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erforderliche Einweisungen durchgeführt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1244858" y="4371950"/>
            <a:ext cx="6613996" cy="46252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Eintrag der Kunstflugrechte ins Flugbuch</a:t>
            </a:r>
            <a:endParaRPr lang="de-DE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3059832" y="94919"/>
            <a:ext cx="3024336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Bestätigung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4794150" y="1846188"/>
            <a:ext cx="3594274" cy="95410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„Solo“ Beherrschung  </a:t>
            </a:r>
          </a:p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geforderten Figuren </a:t>
            </a:r>
          </a:p>
          <a:p>
            <a:pPr algn="ctr"/>
            <a:r>
              <a:rPr lang="de-DE" sz="1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(Basic + Advanced)</a:t>
            </a:r>
            <a:endParaRPr lang="de-DE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" y="9690"/>
            <a:ext cx="9139479" cy="5143500"/>
          </a:xfrm>
          <a:prstGeom prst="rect">
            <a:avLst/>
          </a:prstGeom>
        </p:spPr>
      </p:pic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26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6300192" y="1989950"/>
            <a:ext cx="2448272" cy="244716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Vielen Dank an</a:t>
            </a:r>
          </a:p>
          <a:p>
            <a:pPr algn="ctr"/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Tommy </a:t>
            </a:r>
            <a:r>
              <a:rPr lang="de-DE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Brückelt</a:t>
            </a:r>
            <a:r>
              <a: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für das Erstellen der Beispielszenen am Flugsimulator</a:t>
            </a:r>
          </a:p>
          <a:p>
            <a:pPr algn="ctr"/>
            <a:r>
              <a:rPr lang="de-DE" sz="1400" b="1" dirty="0" err="1" smtClean="0">
                <a:solidFill>
                  <a:srgbClr val="002060"/>
                </a:solidFill>
                <a:hlinkClick r:id="rId4"/>
              </a:rPr>
              <a:t>Vehicle</a:t>
            </a:r>
            <a:r>
              <a:rPr lang="de-DE" sz="1400" b="1" dirty="0" smtClean="0">
                <a:solidFill>
                  <a:srgbClr val="002060"/>
                </a:solidFill>
                <a:hlinkClick r:id="rId4"/>
              </a:rPr>
              <a:t> Simulator www.hangsim.com</a:t>
            </a:r>
            <a:endParaRPr lang="de-DE" sz="1400" b="1" dirty="0">
              <a:solidFill>
                <a:srgbClr val="00206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3491880" y="558954"/>
            <a:ext cx="5256584" cy="1296144"/>
            <a:chOff x="3491880" y="558954"/>
            <a:chExt cx="5256584" cy="1296144"/>
          </a:xfrm>
        </p:grpSpPr>
        <p:sp>
          <p:nvSpPr>
            <p:cNvPr id="18" name="Abgerundetes Rechteck 17"/>
            <p:cNvSpPr/>
            <p:nvPr/>
          </p:nvSpPr>
          <p:spPr>
            <a:xfrm>
              <a:off x="3491880" y="558954"/>
              <a:ext cx="5256584" cy="1296144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Schorsch </a:t>
              </a:r>
              <a:r>
                <a:rPr lang="de-DE" sz="36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Dörder</a:t>
              </a:r>
              <a:endParaRPr lang="de-DE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Referent Segelkunstflug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FA Ausbildung und Lizenzen</a:t>
              </a: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707" y="725668"/>
              <a:ext cx="2376264" cy="8036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0" y="578197"/>
            <a:ext cx="1687913" cy="42890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5" y="1635646"/>
            <a:ext cx="1687913" cy="42890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7" y="2934934"/>
            <a:ext cx="1687913" cy="428904"/>
          </a:xfrm>
          <a:prstGeom prst="rect">
            <a:avLst/>
          </a:prstGeom>
        </p:spPr>
      </p:pic>
      <p:sp>
        <p:nvSpPr>
          <p:cNvPr id="21" name="Abgerundetes Rechteck 20"/>
          <p:cNvSpPr/>
          <p:nvPr/>
        </p:nvSpPr>
        <p:spPr>
          <a:xfrm>
            <a:off x="2483768" y="441738"/>
            <a:ext cx="6250525" cy="68985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Mindestens </a:t>
            </a:r>
            <a:r>
              <a:rPr lang="de-DE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fünf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Stunden oder </a:t>
            </a:r>
            <a:r>
              <a:rPr lang="de-DE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zwanzig</a:t>
            </a:r>
          </a:p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Starts Segelkunstflugausbildung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2483768" y="1347614"/>
            <a:ext cx="6264697" cy="1057449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Voraussetzung: Kunstflug-Basisrechte (können</a:t>
            </a:r>
          </a:p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innerhalb der Ausbildung Fortgeschrittenenrechte erworben werden, Komplettausbildung)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2483768" y="2621087"/>
            <a:ext cx="6264696" cy="105345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Fünf 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Stunden theoretischer Unterricht in allen vorgeschriebenen Ausbildungsinhalten</a:t>
            </a:r>
          </a:p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(Basis- und Fortgeschrittenenrechte)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2501732" y="3894560"/>
            <a:ext cx="6263577" cy="864096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Empfohlen:  bei der Ausbildung mit TMG, zusätzlich 30 Minuten Motormanagement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21" y="4154453"/>
            <a:ext cx="1270726" cy="4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4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260188" y="123478"/>
            <a:ext cx="4608511" cy="100811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folgende Grundmanöver werden geübt: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512861" y="1418911"/>
            <a:ext cx="3524855" cy="71323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</a:t>
            </a:r>
            <a:r>
              <a:rPr lang="de-DE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Grundmanöver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Ausbildung Basisrechte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3387405" y="2412620"/>
            <a:ext cx="2768771" cy="103146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Rückenflug, </a:t>
            </a:r>
            <a:r>
              <a:rPr lang="de-DE" sz="2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Rückenlangsamflug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Rückenkurve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508009" y="3731435"/>
            <a:ext cx="2820746" cy="106583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Trudeln ein- und aus-leiten verschiedener Trudelmodi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4028327" y="4390717"/>
            <a:ext cx="4583245" cy="406556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ggf. Anlassen des Motors im Flug</a:t>
            </a:r>
            <a:endParaRPr lang="de-DE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4819389" y="3731435"/>
            <a:ext cx="2776947" cy="41896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Rettungsmanöver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4921276" y="1421213"/>
            <a:ext cx="3683172" cy="713234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</a:t>
            </a:r>
            <a:r>
              <a:rPr lang="de-DE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Kunstflugmanöver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Ausbildung Basisrechte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6671351" y="2419559"/>
            <a:ext cx="1944216" cy="1031468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Männchen vorwärts und rückwärts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508891" y="2411936"/>
            <a:ext cx="2353593" cy="1031467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Abrupter Strömungsabriss </a:t>
            </a:r>
            <a:r>
              <a:rPr lang="de-DE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accelerated</a:t>
            </a:r>
            <a:r>
              <a:rPr lang="de-DE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Stall)</a:t>
            </a:r>
            <a:endParaRPr lang="de-DE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5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1982846" y="115858"/>
            <a:ext cx="5184575" cy="101573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folgende Kunstflugmanöver werden ausgebildet: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596446" y="1430151"/>
            <a:ext cx="2041974" cy="8802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positives Trudeln</a:t>
            </a:r>
            <a:endParaRPr lang="de-DE" sz="2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604003" y="2627624"/>
            <a:ext cx="2024000" cy="88023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</a:t>
            </a:r>
          </a:p>
          <a:p>
            <a:pPr algn="ctr"/>
            <a:r>
              <a:rPr lang="de-DE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Loops</a:t>
            </a:r>
            <a:endParaRPr lang="de-DE" sz="2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6557996" y="3773587"/>
            <a:ext cx="2051746" cy="1072191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links</a:t>
            </a:r>
          </a:p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rechts</a:t>
            </a:r>
          </a:p>
          <a:p>
            <a:pPr algn="ctr"/>
            <a:r>
              <a:rPr lang="de-DE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Hammerhead</a:t>
            </a:r>
            <a:endParaRPr lang="de-DE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3340307" y="1430152"/>
            <a:ext cx="2545299" cy="88023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Chandelle</a:t>
            </a:r>
          </a:p>
          <a:p>
            <a:pPr algn="ctr"/>
            <a:r>
              <a:rPr lang="de-DE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Climbing Chandelle</a:t>
            </a:r>
            <a:endParaRPr lang="de-DE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6552702" y="2600818"/>
            <a:ext cx="2051746" cy="88023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Abschwung</a:t>
            </a:r>
          </a:p>
          <a:p>
            <a:pPr algn="ctr"/>
            <a:r>
              <a:rPr lang="de-DE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Rollenkehre</a:t>
            </a:r>
            <a:endParaRPr lang="de-DE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3332750" y="2773181"/>
            <a:ext cx="2545299" cy="533763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Rückenflug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609101" y="3777939"/>
            <a:ext cx="2018683" cy="1075396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Aufschwung</a:t>
            </a:r>
          </a:p>
          <a:p>
            <a:pPr algn="ctr"/>
            <a:r>
              <a:rPr lang="de-DE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Immelmann, Überschlagskehre</a:t>
            </a:r>
            <a:endParaRPr lang="de-DE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3340307" y="3773587"/>
            <a:ext cx="2540805" cy="107339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halbe und ganze gesteuerte Rollen links und rechts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6576935" y="1419622"/>
            <a:ext cx="2027513" cy="90942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Lazy</a:t>
            </a:r>
            <a:r>
              <a:rPr lang="de-DE" sz="2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6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</a:t>
            </a:r>
            <a:endParaRPr lang="de-DE" sz="2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6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226394" y="94919"/>
            <a:ext cx="2679535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Chandelle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5436096" y="897756"/>
            <a:ext cx="3152169" cy="3925762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erhöhter Geschwindigkeit aus Normalfluglage  kontinuierlich ansteigende</a:t>
            </a:r>
          </a:p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180° Kehrtkurve (Querneigung 60°) bis zur Mindest-geschwindigkeit in Normalfluglage</a:t>
            </a:r>
            <a:endParaRPr lang="de-DE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481140" y="1348325"/>
            <a:ext cx="4306884" cy="3031182"/>
            <a:chOff x="755576" y="2420888"/>
            <a:chExt cx="4306884" cy="3031182"/>
          </a:xfrm>
        </p:grpSpPr>
        <p:sp>
          <p:nvSpPr>
            <p:cNvPr id="20" name="Abgerundetes Rechteck 19"/>
            <p:cNvSpPr/>
            <p:nvPr/>
          </p:nvSpPr>
          <p:spPr>
            <a:xfrm>
              <a:off x="755576" y="2420888"/>
              <a:ext cx="4306884" cy="303118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0.0  kein </a:t>
              </a:r>
              <a:r>
                <a:rPr lang="de-DE" sz="24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Aresti</a:t>
              </a:r>
              <a:endPara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0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  6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</a:t>
              </a:r>
            </a:p>
            <a:p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</a:t>
              </a:r>
              <a:endParaRPr lang="de-DE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</a:t>
              </a: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de-DE" sz="2000" b="1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climbing</a:t>
              </a: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 </a:t>
              </a:r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Chandelle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2859782"/>
              <a:ext cx="2624326" cy="1861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7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pic>
        <p:nvPicPr>
          <p:cNvPr id="10" name="Chandelle_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722862"/>
            <a:ext cx="7316194" cy="4115359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3226394" y="94919"/>
            <a:ext cx="2679535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Chandelle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8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141371" y="805773"/>
            <a:ext cx="4306884" cy="901881"/>
            <a:chOff x="156485" y="1427426"/>
            <a:chExt cx="4306884" cy="993462"/>
          </a:xfrm>
        </p:grpSpPr>
        <p:sp>
          <p:nvSpPr>
            <p:cNvPr id="18" name="Abgerundetes Rechteck 17"/>
            <p:cNvSpPr/>
            <p:nvPr/>
          </p:nvSpPr>
          <p:spPr>
            <a:xfrm>
              <a:off x="156485" y="1427426"/>
              <a:ext cx="4306884" cy="99346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Normalflug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1.1.1.1      K  2</a:t>
              </a:r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04" y="1640375"/>
              <a:ext cx="1656882" cy="224510"/>
            </a:xfrm>
            <a:prstGeom prst="rect">
              <a:avLst/>
            </a:prstGeom>
          </p:spPr>
        </p:pic>
      </p:grpSp>
      <p:sp>
        <p:nvSpPr>
          <p:cNvPr id="20" name="Abgerundetes Rechteck 19"/>
          <p:cNvSpPr/>
          <p:nvPr/>
        </p:nvSpPr>
        <p:spPr>
          <a:xfrm>
            <a:off x="137733" y="3994368"/>
            <a:ext cx="8840140" cy="836296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Querneigung 60°, in der Ausbildung werden in der Normalfluglage Querneigungen bis mind. 60°, im Rückenflug bis ca. 30° geflogen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137732" y="1929957"/>
            <a:ext cx="4306884" cy="1851248"/>
            <a:chOff x="176954" y="3017912"/>
            <a:chExt cx="4306884" cy="1851248"/>
          </a:xfrm>
        </p:grpSpPr>
        <p:sp>
          <p:nvSpPr>
            <p:cNvPr id="22" name="Abgerundetes Rechteck 21"/>
            <p:cNvSpPr/>
            <p:nvPr/>
          </p:nvSpPr>
          <p:spPr>
            <a:xfrm>
              <a:off x="176954" y="3017912"/>
              <a:ext cx="4306884" cy="1851248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2.2.1.1      K  4</a:t>
              </a: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Halbkreis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3356992"/>
              <a:ext cx="1706883" cy="804674"/>
            </a:xfrm>
            <a:prstGeom prst="rect">
              <a:avLst/>
            </a:prstGeom>
          </p:spPr>
        </p:pic>
      </p:grpSp>
      <p:grpSp>
        <p:nvGrpSpPr>
          <p:cNvPr id="24" name="Gruppieren 23"/>
          <p:cNvGrpSpPr/>
          <p:nvPr/>
        </p:nvGrpSpPr>
        <p:grpSpPr>
          <a:xfrm>
            <a:off x="4670988" y="1924111"/>
            <a:ext cx="4306884" cy="1851248"/>
            <a:chOff x="4644008" y="3017912"/>
            <a:chExt cx="4306884" cy="1851248"/>
          </a:xfrm>
        </p:grpSpPr>
        <p:sp>
          <p:nvSpPr>
            <p:cNvPr id="25" name="Abgerundetes Rechteck 24"/>
            <p:cNvSpPr/>
            <p:nvPr/>
          </p:nvSpPr>
          <p:spPr>
            <a:xfrm>
              <a:off x="4644008" y="3017912"/>
              <a:ext cx="4306884" cy="1851248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2.2.1.2      K  5</a:t>
              </a:r>
            </a:p>
            <a:p>
              <a:pPr algn="ctr"/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3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Rückenhalbkreis</a:t>
              </a:r>
              <a:endParaRPr lang="de-DE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131" y="3336953"/>
              <a:ext cx="1825756" cy="804674"/>
            </a:xfrm>
            <a:prstGeom prst="rect">
              <a:avLst/>
            </a:prstGeom>
          </p:spPr>
        </p:pic>
      </p:grpSp>
      <p:grpSp>
        <p:nvGrpSpPr>
          <p:cNvPr id="27" name="Gruppieren 26"/>
          <p:cNvGrpSpPr/>
          <p:nvPr/>
        </p:nvGrpSpPr>
        <p:grpSpPr>
          <a:xfrm>
            <a:off x="4665161" y="810270"/>
            <a:ext cx="4306884" cy="897384"/>
            <a:chOff x="4657604" y="1439480"/>
            <a:chExt cx="4306884" cy="993462"/>
          </a:xfrm>
        </p:grpSpPr>
        <p:sp>
          <p:nvSpPr>
            <p:cNvPr id="28" name="Abgerundetes Rechteck 27"/>
            <p:cNvSpPr/>
            <p:nvPr/>
          </p:nvSpPr>
          <p:spPr>
            <a:xfrm>
              <a:off x="4657604" y="1439480"/>
              <a:ext cx="4306884" cy="993462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Katalognummer:</a:t>
              </a:r>
            </a:p>
            <a:p>
              <a:pPr algn="ctr"/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Rückenflug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1.1.1.2      K  3</a:t>
              </a:r>
              <a:endParaRPr lang="de-DE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599" y="1657484"/>
              <a:ext cx="1679044" cy="227513"/>
            </a:xfrm>
            <a:prstGeom prst="rect">
              <a:avLst/>
            </a:prstGeom>
          </p:spPr>
        </p:pic>
      </p:grpSp>
      <p:sp>
        <p:nvSpPr>
          <p:cNvPr id="30" name="Abgerundetes Rechteck 29"/>
          <p:cNvSpPr/>
          <p:nvPr/>
        </p:nvSpPr>
        <p:spPr>
          <a:xfrm>
            <a:off x="1964598" y="94919"/>
            <a:ext cx="5184576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Rückenflug, Rückenflugkurve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>
            <a:grpSpLocks noGrp="1" noUngrp="1" noRot="1" noMove="1" noResize="1"/>
          </p:cNvGrpSpPr>
          <p:nvPr/>
        </p:nvGrpSpPr>
        <p:grpSpPr>
          <a:xfrm>
            <a:off x="16530" y="15618"/>
            <a:ext cx="1465382" cy="373067"/>
            <a:chOff x="10274" y="13713"/>
            <a:chExt cx="1465382" cy="373067"/>
          </a:xfrm>
        </p:grpSpPr>
        <p:sp>
          <p:nvSpPr>
            <p:cNvPr id="12" name="Abgerundetes Rechteck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4" y="13713"/>
              <a:ext cx="1465382" cy="37306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DAeC -Theorie</a:t>
              </a:r>
            </a:p>
            <a:p>
              <a:r>
                <a:rPr lang="de-DE" sz="1200" b="1" i="1" dirty="0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de-DE" sz="1200" b="1" i="1" dirty="0" err="1">
                  <a:solidFill>
                    <a:srgbClr val="385D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Aerobatic</a:t>
              </a:r>
              <a:endPara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Grafik 1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78" y="76016"/>
              <a:ext cx="365084" cy="252826"/>
            </a:xfrm>
            <a:prstGeom prst="rect">
              <a:avLst/>
            </a:prstGeom>
          </p:spPr>
        </p:pic>
      </p:grpSp>
      <p:sp>
        <p:nvSpPr>
          <p:cNvPr id="14" name="Abgerundetes Rechteck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5995" y="12943"/>
            <a:ext cx="1763688" cy="216024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Rechtliche Vorgaben</a:t>
            </a:r>
          </a:p>
        </p:txBody>
      </p:sp>
      <p:cxnSp>
        <p:nvCxnSpPr>
          <p:cNvPr id="15" name="Gerade Verbindung 14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11855" y="4963512"/>
            <a:ext cx="8928992" cy="0"/>
          </a:xfrm>
          <a:prstGeom prst="line">
            <a:avLst/>
          </a:prstGeom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2" y="4948014"/>
            <a:ext cx="10081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de-DE" sz="800" b="1" i="1" dirty="0" err="1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Buko</a:t>
            </a:r>
            <a:r>
              <a:rPr lang="de-DE" sz="8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Segelflug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xmlns="" id="{84239DEF-2EBC-47CA-A8AD-CCF7B7385C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04448" y="4924799"/>
            <a:ext cx="4363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F13B1-D0BA-4A19-B609-64C08BFDA19E}" type="slidenum">
              <a:rPr lang="de-DE" sz="900" b="1" i="1" smtClean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9</a:t>
            </a:fld>
            <a:endParaRPr lang="de-DE" sz="900" b="1" i="1" dirty="0">
              <a:solidFill>
                <a:srgbClr val="385D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48159" y="494262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i="1" dirty="0">
                <a:solidFill>
                  <a:srgbClr val="385D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Segelkunstflug  Fortgeschrittenenrechte  (Advanced)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5570380" y="924903"/>
            <a:ext cx="3170527" cy="3784890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Erkennen, Bestimmen, Ein- und Ausleiten verschiedener Trudelmodi, Rotations-verhalten und Anzahl der Umdrehungen mit gezieltem Stoppen der Autorotation und Abfangen in die Normalfluglage </a:t>
            </a:r>
            <a:endParaRPr lang="de-DE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3340244" y="94919"/>
            <a:ext cx="2463512" cy="494515"/>
          </a:xfrm>
          <a:prstGeom prst="roundRect">
            <a:avLst/>
          </a:prstGeom>
          <a:solidFill>
            <a:schemeClr val="bg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Trudeln</a:t>
            </a:r>
            <a:endParaRPr lang="de-DE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395536" y="924903"/>
            <a:ext cx="4611383" cy="3479181"/>
            <a:chOff x="395536" y="924903"/>
            <a:chExt cx="4611383" cy="3479181"/>
          </a:xfrm>
        </p:grpSpPr>
        <p:sp>
          <p:nvSpPr>
            <p:cNvPr id="20" name="Abgerundetes Rechteck 19"/>
            <p:cNvSpPr/>
            <p:nvPr/>
          </p:nvSpPr>
          <p:spPr>
            <a:xfrm>
              <a:off x="395536" y="924903"/>
              <a:ext cx="4522908" cy="3479181"/>
            </a:xfrm>
            <a:prstGeom prst="roundRect">
              <a:avLst/>
            </a:prstGeom>
            <a:solidFill>
              <a:schemeClr val="bg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de-DE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</a:t>
              </a: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</a:t>
              </a: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412" y="1506744"/>
              <a:ext cx="933508" cy="1929102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491630"/>
              <a:ext cx="1137545" cy="1920824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559255" y="987574"/>
              <a:ext cx="415676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de-DE" sz="2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Katalognummer:</a:t>
              </a:r>
            </a:p>
            <a:p>
              <a:endParaRPr lang="de-DE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16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</a:t>
              </a:r>
              <a:r>
                <a:rPr lang="de-DE" sz="1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</a:t>
              </a:r>
              <a:r>
                <a:rPr lang="de-DE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1.1.6.3                             1.1.7.3           </a:t>
              </a:r>
              <a:endParaRPr lang="de-DE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</a:t>
              </a:r>
              <a:r>
                <a:rPr lang="de-DE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K  10                                K   9</a:t>
              </a:r>
            </a:p>
            <a:p>
              <a:endParaRPr lang="de-DE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de-DE" sz="1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de-DE" sz="1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</a:t>
              </a:r>
              <a:r>
                <a:rPr lang="de-DE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9.11.1.1                          9.12.1.1   </a:t>
              </a:r>
            </a:p>
            <a:p>
              <a:r>
                <a:rPr lang="de-DE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K   5                                K   7</a:t>
              </a:r>
              <a:endParaRPr lang="de-DE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22202" y="3435846"/>
              <a:ext cx="45847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(positives) </a:t>
              </a:r>
              <a:r>
                <a:rPr lang="de-DE" sz="2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Aufrecht -          </a:t>
              </a:r>
              <a:r>
                <a:rPr lang="de-DE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(negatives)</a:t>
              </a:r>
            </a:p>
            <a:p>
              <a:r>
                <a:rPr lang="de-DE" sz="22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Trudeln                Rücken -Trudeln</a:t>
              </a:r>
              <a:endParaRPr lang="de-DE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7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 SKF-Theor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1208</Words>
  <Application>Microsoft Office PowerPoint</Application>
  <PresentationFormat>Bildschirmpräsentation (16:9)</PresentationFormat>
  <Paragraphs>357</Paragraphs>
  <Slides>26</Slides>
  <Notes>0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9" baseType="lpstr">
      <vt:lpstr>Arial</vt:lpstr>
      <vt:lpstr>Calibri</vt:lpstr>
      <vt:lpstr>Präsentation SKF-Theorie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Schorsch</dc:creator>
  <cp:lastModifiedBy>Schorsch</cp:lastModifiedBy>
  <cp:revision>101</cp:revision>
  <dcterms:created xsi:type="dcterms:W3CDTF">2022-09-25T15:33:44Z</dcterms:created>
  <dcterms:modified xsi:type="dcterms:W3CDTF">2022-10-17T05:23:10Z</dcterms:modified>
</cp:coreProperties>
</file>